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49"/>
  </p:notesMasterIdLst>
  <p:sldIdLst>
    <p:sldId id="256" r:id="rId2"/>
    <p:sldId id="320" r:id="rId3"/>
    <p:sldId id="306" r:id="rId4"/>
    <p:sldId id="312" r:id="rId5"/>
    <p:sldId id="308" r:id="rId6"/>
    <p:sldId id="309" r:id="rId7"/>
    <p:sldId id="310" r:id="rId8"/>
    <p:sldId id="311" r:id="rId9"/>
    <p:sldId id="321" r:id="rId10"/>
    <p:sldId id="322" r:id="rId11"/>
    <p:sldId id="324" r:id="rId12"/>
    <p:sldId id="318" r:id="rId13"/>
    <p:sldId id="347" r:id="rId14"/>
    <p:sldId id="348" r:id="rId15"/>
    <p:sldId id="317" r:id="rId16"/>
    <p:sldId id="315" r:id="rId17"/>
    <p:sldId id="316" r:id="rId18"/>
    <p:sldId id="319" r:id="rId19"/>
    <p:sldId id="349" r:id="rId20"/>
    <p:sldId id="350" r:id="rId21"/>
    <p:sldId id="351" r:id="rId22"/>
    <p:sldId id="367" r:id="rId23"/>
    <p:sldId id="366" r:id="rId24"/>
    <p:sldId id="352" r:id="rId25"/>
    <p:sldId id="263" r:id="rId26"/>
    <p:sldId id="269" r:id="rId27"/>
    <p:sldId id="264" r:id="rId28"/>
    <p:sldId id="265" r:id="rId29"/>
    <p:sldId id="266" r:id="rId30"/>
    <p:sldId id="268" r:id="rId31"/>
    <p:sldId id="270" r:id="rId32"/>
    <p:sldId id="282" r:id="rId33"/>
    <p:sldId id="281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280" r:id="rId43"/>
    <p:sldId id="325" r:id="rId44"/>
    <p:sldId id="365" r:id="rId45"/>
    <p:sldId id="261" r:id="rId46"/>
    <p:sldId id="262" r:id="rId47"/>
    <p:sldId id="36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008F00"/>
    <a:srgbClr val="7A81FF"/>
    <a:srgbClr val="DA8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65"/>
    <p:restoredTop sz="94708"/>
  </p:normalViewPr>
  <p:slideViewPr>
    <p:cSldViewPr snapToGrid="0" snapToObjects="1">
      <p:cViewPr varScale="1">
        <p:scale>
          <a:sx n="89" d="100"/>
          <a:sy n="89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csev/Desktop/contact_hou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Annual Contact Hours Per Teacher</a:t>
            </a:r>
          </a:p>
        </c:rich>
      </c:tx>
      <c:layout>
        <c:manualLayout>
          <c:xMode val="edge"/>
          <c:yMode val="edge"/>
          <c:x val="0.0779192149783776"/>
          <c:y val="0.01668821053951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98000"/>
                    <a:lumMod val="100000"/>
                  </a:schemeClr>
                </a:gs>
                <a:gs pos="100000">
                  <a:schemeClr val="accent1">
                    <a:shade val="88000"/>
                    <a:lumMod val="88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K</c:v>
                </c:pt>
                <c:pt idx="1">
                  <c:v>1-2</c:v>
                </c:pt>
                <c:pt idx="2">
                  <c:v>3-5</c:v>
                </c:pt>
                <c:pt idx="3">
                  <c:v>6-8</c:v>
                </c:pt>
                <c:pt idx="4">
                  <c:v>9-12</c:v>
                </c:pt>
                <c:pt idx="5">
                  <c:v>UG 1-2</c:v>
                </c:pt>
                <c:pt idx="6">
                  <c:v>UG 3-4</c:v>
                </c:pt>
                <c:pt idx="7">
                  <c:v>Masters</c:v>
                </c:pt>
                <c:pt idx="8">
                  <c:v>MADS</c:v>
                </c:pt>
                <c:pt idx="9">
                  <c:v>MOOCS</c:v>
                </c:pt>
              </c:strCache>
            </c:strRef>
          </c:cat>
          <c:val>
            <c:numRef>
              <c:f>Sheet1!$B$2:$B$11</c:f>
              <c:numCache>
                <c:formatCode>0</c:formatCode>
                <c:ptCount val="10"/>
                <c:pt idx="0">
                  <c:v>450.0</c:v>
                </c:pt>
                <c:pt idx="1">
                  <c:v>900.0</c:v>
                </c:pt>
                <c:pt idx="2">
                  <c:v>300.0</c:v>
                </c:pt>
                <c:pt idx="3">
                  <c:v>360.0</c:v>
                </c:pt>
                <c:pt idx="4">
                  <c:v>90.0</c:v>
                </c:pt>
                <c:pt idx="5">
                  <c:v>60.0</c:v>
                </c:pt>
                <c:pt idx="6">
                  <c:v>43.75</c:v>
                </c:pt>
                <c:pt idx="7">
                  <c:v>43.75</c:v>
                </c:pt>
                <c:pt idx="8">
                  <c:v>17.5</c:v>
                </c:pt>
                <c:pt idx="9">
                  <c:v>12.0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463371744"/>
        <c:axId val="-465598736"/>
      </c:barChart>
      <c:catAx>
        <c:axId val="-46337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65598736"/>
        <c:crosses val="autoZero"/>
        <c:auto val="1"/>
        <c:lblAlgn val="ctr"/>
        <c:lblOffset val="100"/>
        <c:noMultiLvlLbl val="0"/>
      </c:catAx>
      <c:valAx>
        <c:axId val="-46559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6337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EF8A0-3B03-414C-B18B-D60B83FE5DC7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692846E5-5262-704F-8B91-4632C3113B93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2017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BACD1F0D-A200-4E4F-98CB-160D6C157B57}" type="parTrans" cxnId="{46BEA567-4649-D84C-891A-94B3B47AF044}">
      <dgm:prSet/>
      <dgm:spPr/>
      <dgm:t>
        <a:bodyPr/>
        <a:lstStyle/>
        <a:p>
          <a:endParaRPr lang="en-US" sz="2000"/>
        </a:p>
      </dgm:t>
    </dgm:pt>
    <dgm:pt modelId="{1739A04A-FB3B-2F4F-9A08-72484C40604F}" type="sibTrans" cxnId="{46BEA567-4649-D84C-891A-94B3B47AF044}">
      <dgm:prSet/>
      <dgm:spPr/>
      <dgm:t>
        <a:bodyPr/>
        <a:lstStyle/>
        <a:p>
          <a:endParaRPr lang="en-US" sz="2000"/>
        </a:p>
      </dgm:t>
    </dgm:pt>
    <dgm:pt modelId="{3522140D-E7B9-F745-A4EB-B83117EBA323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Winter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25E25AD-FBCC-9748-BDED-13C2E180C47F}" type="parTrans" cxnId="{284A19D8-6F68-1D44-93A4-0CE84F0B1741}">
      <dgm:prSet/>
      <dgm:spPr/>
      <dgm:t>
        <a:bodyPr/>
        <a:lstStyle/>
        <a:p>
          <a:endParaRPr lang="en-US" sz="2000"/>
        </a:p>
      </dgm:t>
    </dgm:pt>
    <dgm:pt modelId="{6427BEB6-7228-784B-A386-0FE573F6E7D6}" type="sibTrans" cxnId="{284A19D8-6F68-1D44-93A4-0CE84F0B1741}">
      <dgm:prSet/>
      <dgm:spPr/>
      <dgm:t>
        <a:bodyPr/>
        <a:lstStyle/>
        <a:p>
          <a:endParaRPr lang="en-US" sz="2000"/>
        </a:p>
      </dgm:t>
    </dgm:pt>
    <dgm:pt modelId="{781B023A-AE3F-B947-ADD6-916F55A0C851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450A227A-BB2E-4F43-BB03-7CDF6B97BC39}" type="parTrans" cxnId="{569CEB4A-4F00-A248-8CDE-AD7D404299A5}">
      <dgm:prSet/>
      <dgm:spPr/>
      <dgm:t>
        <a:bodyPr/>
        <a:lstStyle/>
        <a:p>
          <a:endParaRPr lang="en-US" sz="2000"/>
        </a:p>
      </dgm:t>
    </dgm:pt>
    <dgm:pt modelId="{DA907B82-DD0D-3548-8BBD-AA5D1BD7157C}" type="sibTrans" cxnId="{569CEB4A-4F00-A248-8CDE-AD7D404299A5}">
      <dgm:prSet/>
      <dgm:spPr/>
      <dgm:t>
        <a:bodyPr/>
        <a:lstStyle/>
        <a:p>
          <a:endParaRPr lang="en-US" sz="2000"/>
        </a:p>
      </dgm:t>
    </dgm:pt>
    <dgm:pt modelId="{B4575482-823A-0D40-B399-C2820383F8DF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Winter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BEF55DFD-B37F-D94F-ABB8-9AAE25FA2D20}" type="parTrans" cxnId="{0E18BAEB-9FFA-E141-B92A-205F3811A0AD}">
      <dgm:prSet/>
      <dgm:spPr/>
      <dgm:t>
        <a:bodyPr/>
        <a:lstStyle/>
        <a:p>
          <a:endParaRPr lang="en-US" sz="2000"/>
        </a:p>
      </dgm:t>
    </dgm:pt>
    <dgm:pt modelId="{48ABDDA6-F868-B241-A25C-FE04459814BC}" type="sibTrans" cxnId="{0E18BAEB-9FFA-E141-B92A-205F3811A0AD}">
      <dgm:prSet/>
      <dgm:spPr/>
      <dgm:t>
        <a:bodyPr/>
        <a:lstStyle/>
        <a:p>
          <a:endParaRPr lang="en-US" sz="2000"/>
        </a:p>
      </dgm:t>
    </dgm:pt>
    <dgm:pt modelId="{5702B4C5-56D1-0F40-9FC8-CF836A28388B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ADED07B3-A5BC-BA44-B7BF-1A7A437F2E12}" type="parTrans" cxnId="{1389CE26-6CDD-854C-AD4E-3552916BE3C5}">
      <dgm:prSet/>
      <dgm:spPr/>
      <dgm:t>
        <a:bodyPr/>
        <a:lstStyle/>
        <a:p>
          <a:endParaRPr lang="en-US" sz="2000"/>
        </a:p>
      </dgm:t>
    </dgm:pt>
    <dgm:pt modelId="{42BF4687-CCF1-D94E-B6A2-E8C7CAC820EE}" type="sibTrans" cxnId="{1389CE26-6CDD-854C-AD4E-3552916BE3C5}">
      <dgm:prSet/>
      <dgm:spPr/>
      <dgm:t>
        <a:bodyPr/>
        <a:lstStyle/>
        <a:p>
          <a:endParaRPr lang="en-US" sz="2000"/>
        </a:p>
      </dgm:t>
    </dgm:pt>
    <dgm:pt modelId="{C23B24FF-D45A-AC4A-AFF3-879E18426873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Winter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AB168099-FA63-9C49-B2D1-486175E67C37}" type="parTrans" cxnId="{FA3CC542-F67D-404A-98BE-AD03C9E4E394}">
      <dgm:prSet/>
      <dgm:spPr/>
      <dgm:t>
        <a:bodyPr/>
        <a:lstStyle/>
        <a:p>
          <a:endParaRPr lang="en-US" sz="2000"/>
        </a:p>
      </dgm:t>
    </dgm:pt>
    <dgm:pt modelId="{6F001D88-F8F3-454A-BCE0-AA6D3BF40A9B}" type="sibTrans" cxnId="{FA3CC542-F67D-404A-98BE-AD03C9E4E394}">
      <dgm:prSet/>
      <dgm:spPr/>
      <dgm:t>
        <a:bodyPr/>
        <a:lstStyle/>
        <a:p>
          <a:endParaRPr lang="en-US" sz="2000"/>
        </a:p>
      </dgm:t>
    </dgm:pt>
    <dgm:pt modelId="{E837FA85-6806-7B4A-8EBC-9EA8CAAD03FA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FDE2262-DFA2-654F-ACDC-C1D34478EBBC}" type="parTrans" cxnId="{D7A28D71-A0EB-8640-B86E-F91345F180C3}">
      <dgm:prSet/>
      <dgm:spPr/>
      <dgm:t>
        <a:bodyPr/>
        <a:lstStyle/>
        <a:p>
          <a:endParaRPr lang="en-US" sz="2000"/>
        </a:p>
      </dgm:t>
    </dgm:pt>
    <dgm:pt modelId="{4BC1DC8E-37A9-9649-9B01-A059AD76F3E5}" type="sibTrans" cxnId="{D7A28D71-A0EB-8640-B86E-F91345F180C3}">
      <dgm:prSet/>
      <dgm:spPr/>
      <dgm:t>
        <a:bodyPr/>
        <a:lstStyle/>
        <a:p>
          <a:endParaRPr lang="en-US" sz="2000"/>
        </a:p>
      </dgm:t>
    </dgm:pt>
    <dgm:pt modelId="{2E7B24BB-E8FF-384D-944B-222AF7119469}" type="pres">
      <dgm:prSet presAssocID="{C07EF8A0-3B03-414C-B18B-D60B83FE5DC7}" presName="Name0" presStyleCnt="0">
        <dgm:presLayoutVars>
          <dgm:dir/>
          <dgm:resizeHandles val="exact"/>
        </dgm:presLayoutVars>
      </dgm:prSet>
      <dgm:spPr/>
    </dgm:pt>
    <dgm:pt modelId="{92CAFF7F-5E9B-8841-A411-C570095AADDF}" type="pres">
      <dgm:prSet presAssocID="{C07EF8A0-3B03-414C-B18B-D60B83FE5DC7}" presName="arrow" presStyleLbl="bgShp" presStyleIdx="0" presStyleCnt="1"/>
      <dgm:spPr/>
    </dgm:pt>
    <dgm:pt modelId="{B0A9DDE8-F81A-5D49-99F9-7B978102393D}" type="pres">
      <dgm:prSet presAssocID="{C07EF8A0-3B03-414C-B18B-D60B83FE5DC7}" presName="points" presStyleCnt="0"/>
      <dgm:spPr/>
    </dgm:pt>
    <dgm:pt modelId="{2077B329-8201-F44E-8E57-36FFF033CD77}" type="pres">
      <dgm:prSet presAssocID="{692846E5-5262-704F-8B91-4632C3113B93}" presName="compositeA" presStyleCnt="0"/>
      <dgm:spPr/>
    </dgm:pt>
    <dgm:pt modelId="{D5233B45-8E61-4C4C-902F-D9F21E2B73B4}" type="pres">
      <dgm:prSet presAssocID="{692846E5-5262-704F-8B91-4632C3113B93}" presName="textA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663B64-4844-6240-9E0A-343756FA7100}" type="pres">
      <dgm:prSet presAssocID="{692846E5-5262-704F-8B91-4632C3113B93}" presName="circleA" presStyleLbl="node1" presStyleIdx="0" presStyleCnt="7"/>
      <dgm:spPr/>
    </dgm:pt>
    <dgm:pt modelId="{995A3D5F-D95A-F44E-A7F1-4ED24E934D95}" type="pres">
      <dgm:prSet presAssocID="{692846E5-5262-704F-8B91-4632C3113B93}" presName="spaceA" presStyleCnt="0"/>
      <dgm:spPr/>
    </dgm:pt>
    <dgm:pt modelId="{E9CACC34-7838-B54C-928F-78897C04F7EA}" type="pres">
      <dgm:prSet presAssocID="{1739A04A-FB3B-2F4F-9A08-72484C40604F}" presName="space" presStyleCnt="0"/>
      <dgm:spPr/>
    </dgm:pt>
    <dgm:pt modelId="{4D1051E1-DE2E-CE43-8F9E-655B4A5907EC}" type="pres">
      <dgm:prSet presAssocID="{3522140D-E7B9-F745-A4EB-B83117EBA323}" presName="compositeB" presStyleCnt="0"/>
      <dgm:spPr/>
    </dgm:pt>
    <dgm:pt modelId="{02456E99-510F-7A48-A0C2-4A87E4723701}" type="pres">
      <dgm:prSet presAssocID="{3522140D-E7B9-F745-A4EB-B83117EBA323}" presName="textB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B351-9F20-CE4B-87A3-A94063A71797}" type="pres">
      <dgm:prSet presAssocID="{3522140D-E7B9-F745-A4EB-B83117EBA323}" presName="circleB" presStyleLbl="node1" presStyleIdx="1" presStyleCnt="7"/>
      <dgm:spPr/>
    </dgm:pt>
    <dgm:pt modelId="{9CA1C466-B143-B04D-AD29-699FCDF4B86B}" type="pres">
      <dgm:prSet presAssocID="{3522140D-E7B9-F745-A4EB-B83117EBA323}" presName="spaceB" presStyleCnt="0"/>
      <dgm:spPr/>
    </dgm:pt>
    <dgm:pt modelId="{62E6B893-45DE-6043-9336-8206F8F85A0B}" type="pres">
      <dgm:prSet presAssocID="{6427BEB6-7228-784B-A386-0FE573F6E7D6}" presName="space" presStyleCnt="0"/>
      <dgm:spPr/>
    </dgm:pt>
    <dgm:pt modelId="{859F407F-5188-5B47-9E1C-60F60112ABF4}" type="pres">
      <dgm:prSet presAssocID="{781B023A-AE3F-B947-ADD6-916F55A0C851}" presName="compositeA" presStyleCnt="0"/>
      <dgm:spPr/>
    </dgm:pt>
    <dgm:pt modelId="{7196F61E-62E4-2D4E-B4AA-8BE40DB152A4}" type="pres">
      <dgm:prSet presAssocID="{781B023A-AE3F-B947-ADD6-916F55A0C851}" presName="textA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DD34B4-8F6A-504F-B9B5-6A4C0C9795EF}" type="pres">
      <dgm:prSet presAssocID="{781B023A-AE3F-B947-ADD6-916F55A0C851}" presName="circleA" presStyleLbl="node1" presStyleIdx="2" presStyleCnt="7"/>
      <dgm:spPr/>
    </dgm:pt>
    <dgm:pt modelId="{59CDA657-4509-AB4B-BBC4-7FEA412DC9ED}" type="pres">
      <dgm:prSet presAssocID="{781B023A-AE3F-B947-ADD6-916F55A0C851}" presName="spaceA" presStyleCnt="0"/>
      <dgm:spPr/>
    </dgm:pt>
    <dgm:pt modelId="{C3532C8A-ADD6-3147-9D81-AF2E88D87CB9}" type="pres">
      <dgm:prSet presAssocID="{DA907B82-DD0D-3548-8BBD-AA5D1BD7157C}" presName="space" presStyleCnt="0"/>
      <dgm:spPr/>
    </dgm:pt>
    <dgm:pt modelId="{B00A562D-CF86-5F4E-8761-EACC9981851A}" type="pres">
      <dgm:prSet presAssocID="{B4575482-823A-0D40-B399-C2820383F8DF}" presName="compositeB" presStyleCnt="0"/>
      <dgm:spPr/>
    </dgm:pt>
    <dgm:pt modelId="{F5231CEF-C57C-A64E-8F1C-C4B1FE9C2978}" type="pres">
      <dgm:prSet presAssocID="{B4575482-823A-0D40-B399-C2820383F8DF}" presName="textB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549D6-26E7-BA45-AF8D-C073DDBEB1C8}" type="pres">
      <dgm:prSet presAssocID="{B4575482-823A-0D40-B399-C2820383F8DF}" presName="circleB" presStyleLbl="node1" presStyleIdx="3" presStyleCnt="7"/>
      <dgm:spPr/>
    </dgm:pt>
    <dgm:pt modelId="{945CFF6F-2BBD-9B44-B0E0-13186CFBA983}" type="pres">
      <dgm:prSet presAssocID="{B4575482-823A-0D40-B399-C2820383F8DF}" presName="spaceB" presStyleCnt="0"/>
      <dgm:spPr/>
    </dgm:pt>
    <dgm:pt modelId="{85D98551-300A-F241-9C37-3EF629FFC802}" type="pres">
      <dgm:prSet presAssocID="{48ABDDA6-F868-B241-A25C-FE04459814BC}" presName="space" presStyleCnt="0"/>
      <dgm:spPr/>
    </dgm:pt>
    <dgm:pt modelId="{883ED2DC-2322-BE47-99FC-73DDA57165F0}" type="pres">
      <dgm:prSet presAssocID="{5702B4C5-56D1-0F40-9FC8-CF836A28388B}" presName="compositeA" presStyleCnt="0"/>
      <dgm:spPr/>
    </dgm:pt>
    <dgm:pt modelId="{79CFCB82-741D-A746-A81D-B48AA5D58E97}" type="pres">
      <dgm:prSet presAssocID="{5702B4C5-56D1-0F40-9FC8-CF836A28388B}" presName="textA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8FC70-A8A1-DD4B-9476-75E6DE2074C5}" type="pres">
      <dgm:prSet presAssocID="{5702B4C5-56D1-0F40-9FC8-CF836A28388B}" presName="circleA" presStyleLbl="node1" presStyleIdx="4" presStyleCnt="7"/>
      <dgm:spPr/>
    </dgm:pt>
    <dgm:pt modelId="{6707F8CF-30D9-FD4F-8E63-B056AD35573B}" type="pres">
      <dgm:prSet presAssocID="{5702B4C5-56D1-0F40-9FC8-CF836A28388B}" presName="spaceA" presStyleCnt="0"/>
      <dgm:spPr/>
    </dgm:pt>
    <dgm:pt modelId="{99FE57BD-3220-D240-BBC4-309BE75D8CDD}" type="pres">
      <dgm:prSet presAssocID="{42BF4687-CCF1-D94E-B6A2-E8C7CAC820EE}" presName="space" presStyleCnt="0"/>
      <dgm:spPr/>
    </dgm:pt>
    <dgm:pt modelId="{FE67DF8F-2C94-F14B-A65A-C7D79F098BA1}" type="pres">
      <dgm:prSet presAssocID="{C23B24FF-D45A-AC4A-AFF3-879E18426873}" presName="compositeB" presStyleCnt="0"/>
      <dgm:spPr/>
    </dgm:pt>
    <dgm:pt modelId="{3123C166-41B1-F44A-887B-77F843F97AEC}" type="pres">
      <dgm:prSet presAssocID="{C23B24FF-D45A-AC4A-AFF3-879E18426873}" presName="textB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50940-3495-3C47-B2CE-BE80ADB9CABB}" type="pres">
      <dgm:prSet presAssocID="{C23B24FF-D45A-AC4A-AFF3-879E18426873}" presName="circleB" presStyleLbl="node1" presStyleIdx="5" presStyleCnt="7"/>
      <dgm:spPr/>
    </dgm:pt>
    <dgm:pt modelId="{AC15D66F-A7DC-9348-869B-4222B384B382}" type="pres">
      <dgm:prSet presAssocID="{C23B24FF-D45A-AC4A-AFF3-879E18426873}" presName="spaceB" presStyleCnt="0"/>
      <dgm:spPr/>
    </dgm:pt>
    <dgm:pt modelId="{BD749887-DA8A-F647-B73D-8401EE88B6B5}" type="pres">
      <dgm:prSet presAssocID="{6F001D88-F8F3-454A-BCE0-AA6D3BF40A9B}" presName="space" presStyleCnt="0"/>
      <dgm:spPr/>
    </dgm:pt>
    <dgm:pt modelId="{CC242C2A-BE0D-3B42-892C-60C6C59E4679}" type="pres">
      <dgm:prSet presAssocID="{E837FA85-6806-7B4A-8EBC-9EA8CAAD03FA}" presName="compositeA" presStyleCnt="0"/>
      <dgm:spPr/>
    </dgm:pt>
    <dgm:pt modelId="{DB018ADB-1A43-A34E-8384-869F974E1C20}" type="pres">
      <dgm:prSet presAssocID="{E837FA85-6806-7B4A-8EBC-9EA8CAAD03FA}" presName="textA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9776F-D686-A947-BADB-FC127B7EE3E3}" type="pres">
      <dgm:prSet presAssocID="{E837FA85-6806-7B4A-8EBC-9EA8CAAD03FA}" presName="circleA" presStyleLbl="node1" presStyleIdx="6" presStyleCnt="7"/>
      <dgm:spPr/>
    </dgm:pt>
    <dgm:pt modelId="{73B0DE91-14F6-A340-AEFC-B6347F2AB04C}" type="pres">
      <dgm:prSet presAssocID="{E837FA85-6806-7B4A-8EBC-9EA8CAAD03FA}" presName="spaceA" presStyleCnt="0"/>
      <dgm:spPr/>
    </dgm:pt>
  </dgm:ptLst>
  <dgm:cxnLst>
    <dgm:cxn modelId="{FA3CC542-F67D-404A-98BE-AD03C9E4E394}" srcId="{C07EF8A0-3B03-414C-B18B-D60B83FE5DC7}" destId="{C23B24FF-D45A-AC4A-AFF3-879E18426873}" srcOrd="5" destOrd="0" parTransId="{AB168099-FA63-9C49-B2D1-486175E67C37}" sibTransId="{6F001D88-F8F3-454A-BCE0-AA6D3BF40A9B}"/>
    <dgm:cxn modelId="{991BA85B-1EF9-2E43-B232-191073E35770}" type="presOf" srcId="{781B023A-AE3F-B947-ADD6-916F55A0C851}" destId="{7196F61E-62E4-2D4E-B4AA-8BE40DB152A4}" srcOrd="0" destOrd="0" presId="urn:microsoft.com/office/officeart/2005/8/layout/hProcess11"/>
    <dgm:cxn modelId="{11B085EB-F123-4D4F-8785-1A8B921FFAF4}" type="presOf" srcId="{C23B24FF-D45A-AC4A-AFF3-879E18426873}" destId="{3123C166-41B1-F44A-887B-77F843F97AEC}" srcOrd="0" destOrd="0" presId="urn:microsoft.com/office/officeart/2005/8/layout/hProcess11"/>
    <dgm:cxn modelId="{569CEB4A-4F00-A248-8CDE-AD7D404299A5}" srcId="{C07EF8A0-3B03-414C-B18B-D60B83FE5DC7}" destId="{781B023A-AE3F-B947-ADD6-916F55A0C851}" srcOrd="2" destOrd="0" parTransId="{450A227A-BB2E-4F43-BB03-7CDF6B97BC39}" sibTransId="{DA907B82-DD0D-3548-8BBD-AA5D1BD7157C}"/>
    <dgm:cxn modelId="{54084D7A-1BFC-AB48-B9F1-765C9525FB77}" type="presOf" srcId="{3522140D-E7B9-F745-A4EB-B83117EBA323}" destId="{02456E99-510F-7A48-A0C2-4A87E4723701}" srcOrd="0" destOrd="0" presId="urn:microsoft.com/office/officeart/2005/8/layout/hProcess11"/>
    <dgm:cxn modelId="{FB43C1B9-395D-DA4A-8313-A68AABAAC898}" type="presOf" srcId="{C07EF8A0-3B03-414C-B18B-D60B83FE5DC7}" destId="{2E7B24BB-E8FF-384D-944B-222AF7119469}" srcOrd="0" destOrd="0" presId="urn:microsoft.com/office/officeart/2005/8/layout/hProcess11"/>
    <dgm:cxn modelId="{0E18BAEB-9FFA-E141-B92A-205F3811A0AD}" srcId="{C07EF8A0-3B03-414C-B18B-D60B83FE5DC7}" destId="{B4575482-823A-0D40-B399-C2820383F8DF}" srcOrd="3" destOrd="0" parTransId="{BEF55DFD-B37F-D94F-ABB8-9AAE25FA2D20}" sibTransId="{48ABDDA6-F868-B241-A25C-FE04459814BC}"/>
    <dgm:cxn modelId="{D7A28D71-A0EB-8640-B86E-F91345F180C3}" srcId="{C07EF8A0-3B03-414C-B18B-D60B83FE5DC7}" destId="{E837FA85-6806-7B4A-8EBC-9EA8CAAD03FA}" srcOrd="6" destOrd="0" parTransId="{9FDE2262-DFA2-654F-ACDC-C1D34478EBBC}" sibTransId="{4BC1DC8E-37A9-9649-9B01-A059AD76F3E5}"/>
    <dgm:cxn modelId="{358A6A0F-0EDB-9140-9CD7-FA83897E4C12}" type="presOf" srcId="{5702B4C5-56D1-0F40-9FC8-CF836A28388B}" destId="{79CFCB82-741D-A746-A81D-B48AA5D58E97}" srcOrd="0" destOrd="0" presId="urn:microsoft.com/office/officeart/2005/8/layout/hProcess11"/>
    <dgm:cxn modelId="{46BEA567-4649-D84C-891A-94B3B47AF044}" srcId="{C07EF8A0-3B03-414C-B18B-D60B83FE5DC7}" destId="{692846E5-5262-704F-8B91-4632C3113B93}" srcOrd="0" destOrd="0" parTransId="{BACD1F0D-A200-4E4F-98CB-160D6C157B57}" sibTransId="{1739A04A-FB3B-2F4F-9A08-72484C40604F}"/>
    <dgm:cxn modelId="{1389CE26-6CDD-854C-AD4E-3552916BE3C5}" srcId="{C07EF8A0-3B03-414C-B18B-D60B83FE5DC7}" destId="{5702B4C5-56D1-0F40-9FC8-CF836A28388B}" srcOrd="4" destOrd="0" parTransId="{ADED07B3-A5BC-BA44-B7BF-1A7A437F2E12}" sibTransId="{42BF4687-CCF1-D94E-B6A2-E8C7CAC820EE}"/>
    <dgm:cxn modelId="{014D6066-DE6E-4A41-A475-2226780284E3}" type="presOf" srcId="{B4575482-823A-0D40-B399-C2820383F8DF}" destId="{F5231CEF-C57C-A64E-8F1C-C4B1FE9C2978}" srcOrd="0" destOrd="0" presId="urn:microsoft.com/office/officeart/2005/8/layout/hProcess11"/>
    <dgm:cxn modelId="{AF1D5D53-BD1B-7542-B0D4-48E79C4851E5}" type="presOf" srcId="{E837FA85-6806-7B4A-8EBC-9EA8CAAD03FA}" destId="{DB018ADB-1A43-A34E-8384-869F974E1C20}" srcOrd="0" destOrd="0" presId="urn:microsoft.com/office/officeart/2005/8/layout/hProcess11"/>
    <dgm:cxn modelId="{B80E0394-79A3-254C-A1FF-51FF6636EA36}" type="presOf" srcId="{692846E5-5262-704F-8B91-4632C3113B93}" destId="{D5233B45-8E61-4C4C-902F-D9F21E2B73B4}" srcOrd="0" destOrd="0" presId="urn:microsoft.com/office/officeart/2005/8/layout/hProcess11"/>
    <dgm:cxn modelId="{284A19D8-6F68-1D44-93A4-0CE84F0B1741}" srcId="{C07EF8A0-3B03-414C-B18B-D60B83FE5DC7}" destId="{3522140D-E7B9-F745-A4EB-B83117EBA323}" srcOrd="1" destOrd="0" parTransId="{925E25AD-FBCC-9748-BDED-13C2E180C47F}" sibTransId="{6427BEB6-7228-784B-A386-0FE573F6E7D6}"/>
    <dgm:cxn modelId="{1EB52A3B-5D6B-BF40-B35B-CFF8A7EA2C1F}" type="presParOf" srcId="{2E7B24BB-E8FF-384D-944B-222AF7119469}" destId="{92CAFF7F-5E9B-8841-A411-C570095AADDF}" srcOrd="0" destOrd="0" presId="urn:microsoft.com/office/officeart/2005/8/layout/hProcess11"/>
    <dgm:cxn modelId="{B7834528-C809-E342-B3D9-CDC2D486E458}" type="presParOf" srcId="{2E7B24BB-E8FF-384D-944B-222AF7119469}" destId="{B0A9DDE8-F81A-5D49-99F9-7B978102393D}" srcOrd="1" destOrd="0" presId="urn:microsoft.com/office/officeart/2005/8/layout/hProcess11"/>
    <dgm:cxn modelId="{CE8C6CA1-2517-6141-98D7-516BD2ED3EA8}" type="presParOf" srcId="{B0A9DDE8-F81A-5D49-99F9-7B978102393D}" destId="{2077B329-8201-F44E-8E57-36FFF033CD77}" srcOrd="0" destOrd="0" presId="urn:microsoft.com/office/officeart/2005/8/layout/hProcess11"/>
    <dgm:cxn modelId="{BC5F5330-89BA-A644-BF34-E3086B357C23}" type="presParOf" srcId="{2077B329-8201-F44E-8E57-36FFF033CD77}" destId="{D5233B45-8E61-4C4C-902F-D9F21E2B73B4}" srcOrd="0" destOrd="0" presId="urn:microsoft.com/office/officeart/2005/8/layout/hProcess11"/>
    <dgm:cxn modelId="{9D3FDECF-5E2B-B64C-9C6E-468132EB035C}" type="presParOf" srcId="{2077B329-8201-F44E-8E57-36FFF033CD77}" destId="{91663B64-4844-6240-9E0A-343756FA7100}" srcOrd="1" destOrd="0" presId="urn:microsoft.com/office/officeart/2005/8/layout/hProcess11"/>
    <dgm:cxn modelId="{661208DA-B0CD-064C-A7E8-FD5BA6F8F6E4}" type="presParOf" srcId="{2077B329-8201-F44E-8E57-36FFF033CD77}" destId="{995A3D5F-D95A-F44E-A7F1-4ED24E934D95}" srcOrd="2" destOrd="0" presId="urn:microsoft.com/office/officeart/2005/8/layout/hProcess11"/>
    <dgm:cxn modelId="{0F7F47C4-2602-5942-8EBC-7D7BD86454B0}" type="presParOf" srcId="{B0A9DDE8-F81A-5D49-99F9-7B978102393D}" destId="{E9CACC34-7838-B54C-928F-78897C04F7EA}" srcOrd="1" destOrd="0" presId="urn:microsoft.com/office/officeart/2005/8/layout/hProcess11"/>
    <dgm:cxn modelId="{3032D554-A086-E74D-94F0-3754B888E91B}" type="presParOf" srcId="{B0A9DDE8-F81A-5D49-99F9-7B978102393D}" destId="{4D1051E1-DE2E-CE43-8F9E-655B4A5907EC}" srcOrd="2" destOrd="0" presId="urn:microsoft.com/office/officeart/2005/8/layout/hProcess11"/>
    <dgm:cxn modelId="{6A698ABD-A4DD-3E48-AF3C-69D4D8D4D335}" type="presParOf" srcId="{4D1051E1-DE2E-CE43-8F9E-655B4A5907EC}" destId="{02456E99-510F-7A48-A0C2-4A87E4723701}" srcOrd="0" destOrd="0" presId="urn:microsoft.com/office/officeart/2005/8/layout/hProcess11"/>
    <dgm:cxn modelId="{279D2B19-A73D-5340-BAC8-23AFD955EC55}" type="presParOf" srcId="{4D1051E1-DE2E-CE43-8F9E-655B4A5907EC}" destId="{9F8AB351-9F20-CE4B-87A3-A94063A71797}" srcOrd="1" destOrd="0" presId="urn:microsoft.com/office/officeart/2005/8/layout/hProcess11"/>
    <dgm:cxn modelId="{1CCACE4C-C393-3D40-9A9E-FBC30B146EEA}" type="presParOf" srcId="{4D1051E1-DE2E-CE43-8F9E-655B4A5907EC}" destId="{9CA1C466-B143-B04D-AD29-699FCDF4B86B}" srcOrd="2" destOrd="0" presId="urn:microsoft.com/office/officeart/2005/8/layout/hProcess11"/>
    <dgm:cxn modelId="{8F26F2E0-BB2E-0B40-8EEC-2AEBF66A8FBD}" type="presParOf" srcId="{B0A9DDE8-F81A-5D49-99F9-7B978102393D}" destId="{62E6B893-45DE-6043-9336-8206F8F85A0B}" srcOrd="3" destOrd="0" presId="urn:microsoft.com/office/officeart/2005/8/layout/hProcess11"/>
    <dgm:cxn modelId="{2053884D-C742-A047-8E88-EB20A8772042}" type="presParOf" srcId="{B0A9DDE8-F81A-5D49-99F9-7B978102393D}" destId="{859F407F-5188-5B47-9E1C-60F60112ABF4}" srcOrd="4" destOrd="0" presId="urn:microsoft.com/office/officeart/2005/8/layout/hProcess11"/>
    <dgm:cxn modelId="{50F4EA65-DF3C-C747-A43A-2427E2274879}" type="presParOf" srcId="{859F407F-5188-5B47-9E1C-60F60112ABF4}" destId="{7196F61E-62E4-2D4E-B4AA-8BE40DB152A4}" srcOrd="0" destOrd="0" presId="urn:microsoft.com/office/officeart/2005/8/layout/hProcess11"/>
    <dgm:cxn modelId="{AAF80787-E180-354D-89FE-C4B363783845}" type="presParOf" srcId="{859F407F-5188-5B47-9E1C-60F60112ABF4}" destId="{95DD34B4-8F6A-504F-B9B5-6A4C0C9795EF}" srcOrd="1" destOrd="0" presId="urn:microsoft.com/office/officeart/2005/8/layout/hProcess11"/>
    <dgm:cxn modelId="{6CA9F833-3169-A74F-9418-B6E7E78E2B81}" type="presParOf" srcId="{859F407F-5188-5B47-9E1C-60F60112ABF4}" destId="{59CDA657-4509-AB4B-BBC4-7FEA412DC9ED}" srcOrd="2" destOrd="0" presId="urn:microsoft.com/office/officeart/2005/8/layout/hProcess11"/>
    <dgm:cxn modelId="{002DF7A8-F2B9-5F4D-8A77-2A404056D779}" type="presParOf" srcId="{B0A9DDE8-F81A-5D49-99F9-7B978102393D}" destId="{C3532C8A-ADD6-3147-9D81-AF2E88D87CB9}" srcOrd="5" destOrd="0" presId="urn:microsoft.com/office/officeart/2005/8/layout/hProcess11"/>
    <dgm:cxn modelId="{B3AAE723-2D6F-804C-BE01-E99BE285DA3D}" type="presParOf" srcId="{B0A9DDE8-F81A-5D49-99F9-7B978102393D}" destId="{B00A562D-CF86-5F4E-8761-EACC9981851A}" srcOrd="6" destOrd="0" presId="urn:microsoft.com/office/officeart/2005/8/layout/hProcess11"/>
    <dgm:cxn modelId="{FD5F5F48-AC51-804D-8735-6F7AED9D4E60}" type="presParOf" srcId="{B00A562D-CF86-5F4E-8761-EACC9981851A}" destId="{F5231CEF-C57C-A64E-8F1C-C4B1FE9C2978}" srcOrd="0" destOrd="0" presId="urn:microsoft.com/office/officeart/2005/8/layout/hProcess11"/>
    <dgm:cxn modelId="{F5906DF5-D09F-0248-92A8-CEC494FCD15E}" type="presParOf" srcId="{B00A562D-CF86-5F4E-8761-EACC9981851A}" destId="{693549D6-26E7-BA45-AF8D-C073DDBEB1C8}" srcOrd="1" destOrd="0" presId="urn:microsoft.com/office/officeart/2005/8/layout/hProcess11"/>
    <dgm:cxn modelId="{3E39CF7D-8538-FB48-925E-2F1056D134BA}" type="presParOf" srcId="{B00A562D-CF86-5F4E-8761-EACC9981851A}" destId="{945CFF6F-2BBD-9B44-B0E0-13186CFBA983}" srcOrd="2" destOrd="0" presId="urn:microsoft.com/office/officeart/2005/8/layout/hProcess11"/>
    <dgm:cxn modelId="{4C9B24F6-FEF5-374E-83D5-45A3FB150BBC}" type="presParOf" srcId="{B0A9DDE8-F81A-5D49-99F9-7B978102393D}" destId="{85D98551-300A-F241-9C37-3EF629FFC802}" srcOrd="7" destOrd="0" presId="urn:microsoft.com/office/officeart/2005/8/layout/hProcess11"/>
    <dgm:cxn modelId="{5EE8219A-BD69-1C48-B2A9-C024129DAC33}" type="presParOf" srcId="{B0A9DDE8-F81A-5D49-99F9-7B978102393D}" destId="{883ED2DC-2322-BE47-99FC-73DDA57165F0}" srcOrd="8" destOrd="0" presId="urn:microsoft.com/office/officeart/2005/8/layout/hProcess11"/>
    <dgm:cxn modelId="{71BF7EFC-96A4-0947-AD0A-44C61AAF6EF9}" type="presParOf" srcId="{883ED2DC-2322-BE47-99FC-73DDA57165F0}" destId="{79CFCB82-741D-A746-A81D-B48AA5D58E97}" srcOrd="0" destOrd="0" presId="urn:microsoft.com/office/officeart/2005/8/layout/hProcess11"/>
    <dgm:cxn modelId="{17466530-0F91-5B48-A46A-276A72741FE6}" type="presParOf" srcId="{883ED2DC-2322-BE47-99FC-73DDA57165F0}" destId="{AD08FC70-A8A1-DD4B-9476-75E6DE2074C5}" srcOrd="1" destOrd="0" presId="urn:microsoft.com/office/officeart/2005/8/layout/hProcess11"/>
    <dgm:cxn modelId="{422CE2C0-9902-BC44-B3A3-010545335D50}" type="presParOf" srcId="{883ED2DC-2322-BE47-99FC-73DDA57165F0}" destId="{6707F8CF-30D9-FD4F-8E63-B056AD35573B}" srcOrd="2" destOrd="0" presId="urn:microsoft.com/office/officeart/2005/8/layout/hProcess11"/>
    <dgm:cxn modelId="{5CF7B205-1CA6-8348-A60A-8D5D8B3D1F45}" type="presParOf" srcId="{B0A9DDE8-F81A-5D49-99F9-7B978102393D}" destId="{99FE57BD-3220-D240-BBC4-309BE75D8CDD}" srcOrd="9" destOrd="0" presId="urn:microsoft.com/office/officeart/2005/8/layout/hProcess11"/>
    <dgm:cxn modelId="{CD7E917E-3DFC-A54A-9AE9-65861C3C0706}" type="presParOf" srcId="{B0A9DDE8-F81A-5D49-99F9-7B978102393D}" destId="{FE67DF8F-2C94-F14B-A65A-C7D79F098BA1}" srcOrd="10" destOrd="0" presId="urn:microsoft.com/office/officeart/2005/8/layout/hProcess11"/>
    <dgm:cxn modelId="{031CF5D4-C788-3848-9B26-2B674B279CAE}" type="presParOf" srcId="{FE67DF8F-2C94-F14B-A65A-C7D79F098BA1}" destId="{3123C166-41B1-F44A-887B-77F843F97AEC}" srcOrd="0" destOrd="0" presId="urn:microsoft.com/office/officeart/2005/8/layout/hProcess11"/>
    <dgm:cxn modelId="{D2A7B3B8-BCCA-3D41-AE09-E41805C3AADA}" type="presParOf" srcId="{FE67DF8F-2C94-F14B-A65A-C7D79F098BA1}" destId="{0FB50940-3495-3C47-B2CE-BE80ADB9CABB}" srcOrd="1" destOrd="0" presId="urn:microsoft.com/office/officeart/2005/8/layout/hProcess11"/>
    <dgm:cxn modelId="{0F1A6C06-72DF-7941-B419-D956EB25B5D1}" type="presParOf" srcId="{FE67DF8F-2C94-F14B-A65A-C7D79F098BA1}" destId="{AC15D66F-A7DC-9348-869B-4222B384B382}" srcOrd="2" destOrd="0" presId="urn:microsoft.com/office/officeart/2005/8/layout/hProcess11"/>
    <dgm:cxn modelId="{3C2C81BC-BB6F-874A-B5A5-682CEE5E8049}" type="presParOf" srcId="{B0A9DDE8-F81A-5D49-99F9-7B978102393D}" destId="{BD749887-DA8A-F647-B73D-8401EE88B6B5}" srcOrd="11" destOrd="0" presId="urn:microsoft.com/office/officeart/2005/8/layout/hProcess11"/>
    <dgm:cxn modelId="{E0FB048F-3E14-304C-8D0C-E2381877C63A}" type="presParOf" srcId="{B0A9DDE8-F81A-5D49-99F9-7B978102393D}" destId="{CC242C2A-BE0D-3B42-892C-60C6C59E4679}" srcOrd="12" destOrd="0" presId="urn:microsoft.com/office/officeart/2005/8/layout/hProcess11"/>
    <dgm:cxn modelId="{43CDF954-407C-2749-ADB0-D11C2BEF3D59}" type="presParOf" srcId="{CC242C2A-BE0D-3B42-892C-60C6C59E4679}" destId="{DB018ADB-1A43-A34E-8384-869F974E1C20}" srcOrd="0" destOrd="0" presId="urn:microsoft.com/office/officeart/2005/8/layout/hProcess11"/>
    <dgm:cxn modelId="{949A2CC5-565C-F747-A0DE-A3D59ABEA870}" type="presParOf" srcId="{CC242C2A-BE0D-3B42-892C-60C6C59E4679}" destId="{5169776F-D686-A947-BADB-FC127B7EE3E3}" srcOrd="1" destOrd="0" presId="urn:microsoft.com/office/officeart/2005/8/layout/hProcess11"/>
    <dgm:cxn modelId="{ADEBD888-A508-DC4D-840F-E29AD75B9ACB}" type="presParOf" srcId="{CC242C2A-BE0D-3B42-892C-60C6C59E4679}" destId="{73B0DE91-14F6-A340-AEFC-B6347F2AB04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 Advantage®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LMS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5EBC384-079A-A34E-AC06-75AADA72D225}" type="presOf" srcId="{7CE8B053-93CF-BD41-B16C-92BEDF74F909}" destId="{A05A29C6-30FB-6B44-8723-4961B8C06B70}" srcOrd="0" destOrd="0" presId="urn:microsoft.com/office/officeart/2005/8/layout/gear1"/>
    <dgm:cxn modelId="{36139260-77A6-F745-AB3D-29E6C3AA6D05}" type="presOf" srcId="{0C4B5839-CF6D-D643-954E-D87E70C08835}" destId="{FB784593-BC28-F044-BBDE-B0666115D90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9CD6B7AE-1740-5849-AAB0-B6270EA704AE}" type="presOf" srcId="{5254FC7D-EBDB-C94C-9C7B-F5D1543DC3F2}" destId="{12E9EAAA-8FF8-8941-9A78-1554B7C471CF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9E7029B-9950-EA42-A2E7-5A8BAC1E7D57}" type="presOf" srcId="{0C4B5839-CF6D-D643-954E-D87E70C08835}" destId="{8F0F215D-46CB-6740-834B-069FC4CC7236}" srcOrd="0" destOrd="0" presId="urn:microsoft.com/office/officeart/2005/8/layout/gear1"/>
    <dgm:cxn modelId="{F79DD47B-9102-E14E-8970-8DEBDBEA12E8}" type="presOf" srcId="{21F9C290-4E2B-D24F-AAEA-5AD9D3733B0F}" destId="{4CA655C7-18B4-A64D-9AD9-5ABDA0E495B9}" srcOrd="2" destOrd="0" presId="urn:microsoft.com/office/officeart/2005/8/layout/gear1"/>
    <dgm:cxn modelId="{358F71C0-A01E-E648-8B61-B05D0338EEB9}" type="presOf" srcId="{FB803AC0-7EFD-8E44-8099-77ECD41D8509}" destId="{B2D2FC42-1ADE-AD46-81F3-6EF33F32D4C0}" srcOrd="0" destOrd="0" presId="urn:microsoft.com/office/officeart/2005/8/layout/gear1"/>
    <dgm:cxn modelId="{FE463B5C-C9BD-664C-8BD3-ADB5FAAA92DE}" type="presOf" srcId="{8A6D15ED-CFC5-2343-988D-93AA441CD45B}" destId="{081734C5-EC5F-B442-A8F7-0E6352E3467F}" srcOrd="0" destOrd="0" presId="urn:microsoft.com/office/officeart/2005/8/layout/gear1"/>
    <dgm:cxn modelId="{0F412F70-2C8B-F74A-BEDB-8B93D2D10789}" type="presOf" srcId="{2FEE0124-FEE7-F249-A5EE-F435022148A6}" destId="{FDE87692-A710-3D40-B881-F41C5E3E790E}" srcOrd="0" destOrd="0" presId="urn:microsoft.com/office/officeart/2005/8/layout/gear1"/>
    <dgm:cxn modelId="{914FF778-5523-9348-9455-392DEE0E865B}" type="presOf" srcId="{5254FC7D-EBDB-C94C-9C7B-F5D1543DC3F2}" destId="{449F0CB1-D66E-A044-AE04-CE70D1586076}" srcOrd="2" destOrd="0" presId="urn:microsoft.com/office/officeart/2005/8/layout/gear1"/>
    <dgm:cxn modelId="{C53EF27E-4E21-D441-A7B6-E63A643B188A}" type="presOf" srcId="{0C4B5839-CF6D-D643-954E-D87E70C08835}" destId="{546AC760-91AE-CB49-AA7B-3F82AAE3001F}" srcOrd="2" destOrd="0" presId="urn:microsoft.com/office/officeart/2005/8/layout/gear1"/>
    <dgm:cxn modelId="{A8478472-20EB-4848-BBEF-FC1F85C37386}" type="presOf" srcId="{5254FC7D-EBDB-C94C-9C7B-F5D1543DC3F2}" destId="{8C4329E3-3DA8-F543-BC6A-65E88CACD975}" srcOrd="0" destOrd="0" presId="urn:microsoft.com/office/officeart/2005/8/layout/gear1"/>
    <dgm:cxn modelId="{CE50E53D-D58B-594D-BBED-2CE26A72E00C}" type="presOf" srcId="{21F9C290-4E2B-D24F-AAEA-5AD9D3733B0F}" destId="{5F8B13C2-6AA5-8E48-B08F-271FE8B15D73}" srcOrd="0" destOrd="0" presId="urn:microsoft.com/office/officeart/2005/8/layout/gear1"/>
    <dgm:cxn modelId="{DE376C31-364D-F148-A47A-C147A4533568}" type="presOf" srcId="{0C4B5839-CF6D-D643-954E-D87E70C08835}" destId="{2EF4F175-B3AB-9046-8778-8680FFDA2895}" srcOrd="3" destOrd="0" presId="urn:microsoft.com/office/officeart/2005/8/layout/gear1"/>
    <dgm:cxn modelId="{BF3FDF55-DB1C-004D-A4DA-98C5943C20E2}" type="presOf" srcId="{21F9C290-4E2B-D24F-AAEA-5AD9D3733B0F}" destId="{3450C70F-7ED1-C04F-960A-94086B07D92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71B4EB87-5BD1-144F-8B8A-FC008D1FF50A}" type="presParOf" srcId="{B2D2FC42-1ADE-AD46-81F3-6EF33F32D4C0}" destId="{8C4329E3-3DA8-F543-BC6A-65E88CACD975}" srcOrd="0" destOrd="0" presId="urn:microsoft.com/office/officeart/2005/8/layout/gear1"/>
    <dgm:cxn modelId="{E609519C-38C5-D44D-8352-A160394CD11B}" type="presParOf" srcId="{B2D2FC42-1ADE-AD46-81F3-6EF33F32D4C0}" destId="{12E9EAAA-8FF8-8941-9A78-1554B7C471CF}" srcOrd="1" destOrd="0" presId="urn:microsoft.com/office/officeart/2005/8/layout/gear1"/>
    <dgm:cxn modelId="{DDABB490-2BDB-8E4D-9639-027CBB22C21B}" type="presParOf" srcId="{B2D2FC42-1ADE-AD46-81F3-6EF33F32D4C0}" destId="{449F0CB1-D66E-A044-AE04-CE70D1586076}" srcOrd="2" destOrd="0" presId="urn:microsoft.com/office/officeart/2005/8/layout/gear1"/>
    <dgm:cxn modelId="{F8059877-E4B8-8348-A53D-9FD3301160FA}" type="presParOf" srcId="{B2D2FC42-1ADE-AD46-81F3-6EF33F32D4C0}" destId="{5F8B13C2-6AA5-8E48-B08F-271FE8B15D73}" srcOrd="3" destOrd="0" presId="urn:microsoft.com/office/officeart/2005/8/layout/gear1"/>
    <dgm:cxn modelId="{96E9D774-F78D-5B40-926D-35E120368B91}" type="presParOf" srcId="{B2D2FC42-1ADE-AD46-81F3-6EF33F32D4C0}" destId="{3450C70F-7ED1-C04F-960A-94086B07D924}" srcOrd="4" destOrd="0" presId="urn:microsoft.com/office/officeart/2005/8/layout/gear1"/>
    <dgm:cxn modelId="{81F2963C-F1B3-7C4E-BB5C-F0032BFC3CE7}" type="presParOf" srcId="{B2D2FC42-1ADE-AD46-81F3-6EF33F32D4C0}" destId="{4CA655C7-18B4-A64D-9AD9-5ABDA0E495B9}" srcOrd="5" destOrd="0" presId="urn:microsoft.com/office/officeart/2005/8/layout/gear1"/>
    <dgm:cxn modelId="{AAD68795-ABBF-5A40-B4BF-0BC685937880}" type="presParOf" srcId="{B2D2FC42-1ADE-AD46-81F3-6EF33F32D4C0}" destId="{8F0F215D-46CB-6740-834B-069FC4CC7236}" srcOrd="6" destOrd="0" presId="urn:microsoft.com/office/officeart/2005/8/layout/gear1"/>
    <dgm:cxn modelId="{35DB3AF2-3A77-DF4A-907A-C303E20EF8EE}" type="presParOf" srcId="{B2D2FC42-1ADE-AD46-81F3-6EF33F32D4C0}" destId="{FB784593-BC28-F044-BBDE-B0666115D904}" srcOrd="7" destOrd="0" presId="urn:microsoft.com/office/officeart/2005/8/layout/gear1"/>
    <dgm:cxn modelId="{51CDE46A-5C03-994B-96D8-7F843DEBDF2C}" type="presParOf" srcId="{B2D2FC42-1ADE-AD46-81F3-6EF33F32D4C0}" destId="{546AC760-91AE-CB49-AA7B-3F82AAE3001F}" srcOrd="8" destOrd="0" presId="urn:microsoft.com/office/officeart/2005/8/layout/gear1"/>
    <dgm:cxn modelId="{0ECEFA0D-632B-D14A-A99D-9D0CD0B6A09E}" type="presParOf" srcId="{B2D2FC42-1ADE-AD46-81F3-6EF33F32D4C0}" destId="{2EF4F175-B3AB-9046-8778-8680FFDA2895}" srcOrd="9" destOrd="0" presId="urn:microsoft.com/office/officeart/2005/8/layout/gear1"/>
    <dgm:cxn modelId="{D36F0432-D420-9B45-B50B-0FA518ED5A6A}" type="presParOf" srcId="{B2D2FC42-1ADE-AD46-81F3-6EF33F32D4C0}" destId="{A05A29C6-30FB-6B44-8723-4961B8C06B70}" srcOrd="10" destOrd="0" presId="urn:microsoft.com/office/officeart/2005/8/layout/gear1"/>
    <dgm:cxn modelId="{E0CCE969-33B3-0343-9E77-72B6B373CF73}" type="presParOf" srcId="{B2D2FC42-1ADE-AD46-81F3-6EF33F32D4C0}" destId="{081734C5-EC5F-B442-A8F7-0E6352E3467F}" srcOrd="11" destOrd="0" presId="urn:microsoft.com/office/officeart/2005/8/layout/gear1"/>
    <dgm:cxn modelId="{09224119-0E18-5340-8A7A-0C92E7910F3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AFF7F-5E9B-8841-A411-C570095AADDF}">
      <dsp:nvSpPr>
        <dsp:cNvPr id="0" name=""/>
        <dsp:cNvSpPr/>
      </dsp:nvSpPr>
      <dsp:spPr>
        <a:xfrm>
          <a:off x="0" y="1311592"/>
          <a:ext cx="11558588" cy="174879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233B45-8E61-4C4C-902F-D9F21E2B73B4}">
      <dsp:nvSpPr>
        <dsp:cNvPr id="0" name=""/>
        <dsp:cNvSpPr/>
      </dsp:nvSpPr>
      <dsp:spPr>
        <a:xfrm>
          <a:off x="888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2017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88" y="0"/>
        <a:ext cx="1424787" cy="1748790"/>
      </dsp:txXfrm>
    </dsp:sp>
    <dsp:sp modelId="{91663B64-4844-6240-9E0A-343756FA7100}">
      <dsp:nvSpPr>
        <dsp:cNvPr id="0" name=""/>
        <dsp:cNvSpPr/>
      </dsp:nvSpPr>
      <dsp:spPr>
        <a:xfrm>
          <a:off x="494684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456E99-510F-7A48-A0C2-4A87E4723701}">
      <dsp:nvSpPr>
        <dsp:cNvPr id="0" name=""/>
        <dsp:cNvSpPr/>
      </dsp:nvSpPr>
      <dsp:spPr>
        <a:xfrm>
          <a:off x="1496916" y="2623184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Winter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496916" y="2623184"/>
        <a:ext cx="1424787" cy="1748790"/>
      </dsp:txXfrm>
    </dsp:sp>
    <dsp:sp modelId="{9F8AB351-9F20-CE4B-87A3-A94063A71797}">
      <dsp:nvSpPr>
        <dsp:cNvPr id="0" name=""/>
        <dsp:cNvSpPr/>
      </dsp:nvSpPr>
      <dsp:spPr>
        <a:xfrm>
          <a:off x="1990711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96F61E-62E4-2D4E-B4AA-8BE40DB152A4}">
      <dsp:nvSpPr>
        <dsp:cNvPr id="0" name=""/>
        <dsp:cNvSpPr/>
      </dsp:nvSpPr>
      <dsp:spPr>
        <a:xfrm>
          <a:off x="2992943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2992943" y="0"/>
        <a:ext cx="1424787" cy="1748790"/>
      </dsp:txXfrm>
    </dsp:sp>
    <dsp:sp modelId="{95DD34B4-8F6A-504F-B9B5-6A4C0C9795EF}">
      <dsp:nvSpPr>
        <dsp:cNvPr id="0" name=""/>
        <dsp:cNvSpPr/>
      </dsp:nvSpPr>
      <dsp:spPr>
        <a:xfrm>
          <a:off x="3486738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231CEF-C57C-A64E-8F1C-C4B1FE9C2978}">
      <dsp:nvSpPr>
        <dsp:cNvPr id="0" name=""/>
        <dsp:cNvSpPr/>
      </dsp:nvSpPr>
      <dsp:spPr>
        <a:xfrm>
          <a:off x="4488970" y="2623184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Winter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4488970" y="2623184"/>
        <a:ext cx="1424787" cy="1748790"/>
      </dsp:txXfrm>
    </dsp:sp>
    <dsp:sp modelId="{693549D6-26E7-BA45-AF8D-C073DDBEB1C8}">
      <dsp:nvSpPr>
        <dsp:cNvPr id="0" name=""/>
        <dsp:cNvSpPr/>
      </dsp:nvSpPr>
      <dsp:spPr>
        <a:xfrm>
          <a:off x="4982765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CFCB82-741D-A746-A81D-B48AA5D58E97}">
      <dsp:nvSpPr>
        <dsp:cNvPr id="0" name=""/>
        <dsp:cNvSpPr/>
      </dsp:nvSpPr>
      <dsp:spPr>
        <a:xfrm>
          <a:off x="5984997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5984997" y="0"/>
        <a:ext cx="1424787" cy="1748790"/>
      </dsp:txXfrm>
    </dsp:sp>
    <dsp:sp modelId="{AD08FC70-A8A1-DD4B-9476-75E6DE2074C5}">
      <dsp:nvSpPr>
        <dsp:cNvPr id="0" name=""/>
        <dsp:cNvSpPr/>
      </dsp:nvSpPr>
      <dsp:spPr>
        <a:xfrm>
          <a:off x="6478793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C166-41B1-F44A-887B-77F843F97AEC}">
      <dsp:nvSpPr>
        <dsp:cNvPr id="0" name=""/>
        <dsp:cNvSpPr/>
      </dsp:nvSpPr>
      <dsp:spPr>
        <a:xfrm>
          <a:off x="7481025" y="2623184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Winter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481025" y="2623184"/>
        <a:ext cx="1424787" cy="1748790"/>
      </dsp:txXfrm>
    </dsp:sp>
    <dsp:sp modelId="{0FB50940-3495-3C47-B2CE-BE80ADB9CABB}">
      <dsp:nvSpPr>
        <dsp:cNvPr id="0" name=""/>
        <dsp:cNvSpPr/>
      </dsp:nvSpPr>
      <dsp:spPr>
        <a:xfrm>
          <a:off x="7974820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018ADB-1A43-A34E-8384-869F974E1C20}">
      <dsp:nvSpPr>
        <dsp:cNvPr id="0" name=""/>
        <dsp:cNvSpPr/>
      </dsp:nvSpPr>
      <dsp:spPr>
        <a:xfrm>
          <a:off x="8977052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977052" y="0"/>
        <a:ext cx="1424787" cy="1748790"/>
      </dsp:txXfrm>
    </dsp:sp>
    <dsp:sp modelId="{5169776F-D686-A947-BADB-FC127B7EE3E3}">
      <dsp:nvSpPr>
        <dsp:cNvPr id="0" name=""/>
        <dsp:cNvSpPr/>
      </dsp:nvSpPr>
      <dsp:spPr>
        <a:xfrm>
          <a:off x="9470847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2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LTI Advantage®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392232" y="3136513"/>
        <a:ext cx="1781934" cy="1531918"/>
      </dsp:txXfrm>
    </dsp:sp>
    <dsp:sp modelId="{5F8B13C2-6AA5-8E48-B08F-271FE8B15D73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2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CC®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2604759" y="2282937"/>
        <a:ext cx="1076134" cy="1069538"/>
      </dsp:txXfrm>
    </dsp:sp>
    <dsp:sp modelId="{8F0F215D-46CB-6740-834B-069FC4CC7236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2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LMS</a:t>
          </a:r>
          <a:endParaRPr lang="en-US" sz="2800" kern="1200" dirty="0">
            <a:solidFill>
              <a:schemeClr val="tx1"/>
            </a:solidFill>
          </a:endParaRPr>
        </a:p>
      </dsp:txBody>
      <dsp:txXfrm rot="-20700000">
        <a:off x="3738879" y="704426"/>
        <a:ext cx="1192106" cy="1192106"/>
      </dsp:txXfrm>
    </dsp:sp>
    <dsp:sp modelId="{A05A29C6-30FB-6B44-8723-4961B8C06B70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BF719-1450-CE43-90AE-6941124AAE19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A4A7A-EF24-3341-B09D-46038FEFA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4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Relationship Id="rId3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png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e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3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eg"/><Relationship Id="rId3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eg"/><Relationship Id="rId3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804" y="1964267"/>
            <a:ext cx="10832321" cy="2421464"/>
          </a:xfrm>
        </p:spPr>
        <p:txBody>
          <a:bodyPr/>
          <a:lstStyle/>
          <a:p>
            <a:r>
              <a:rPr lang="en-US"/>
              <a:t>Beyond MOOCs - Educating Everybody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Charles R. Severance</a:t>
            </a:r>
          </a:p>
          <a:p>
            <a:r>
              <a:rPr lang="en-US" dirty="0" smtClean="0"/>
              <a:t>University of Michigan School of Information</a:t>
            </a:r>
          </a:p>
          <a:p>
            <a:r>
              <a:rPr lang="en-US" dirty="0" err="1" smtClean="0"/>
              <a:t>www.dr-chuck.com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0" y="5347460"/>
            <a:ext cx="2372837" cy="8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059" y="455021"/>
            <a:ext cx="3861998" cy="5661108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935638" y="2628181"/>
            <a:ext cx="4485437" cy="1456267"/>
          </a:xfrm>
        </p:spPr>
        <p:txBody>
          <a:bodyPr>
            <a:noAutofit/>
          </a:bodyPr>
          <a:lstStyle/>
          <a:p>
            <a:pPr algn="r"/>
            <a:r>
              <a:rPr lang="en-US" dirty="0" smtClean="0"/>
              <a:t>Game of Thrones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92694" y="455021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smtClean="0">
                <a:solidFill>
                  <a:srgbClr val="FB02FF"/>
                </a:solidFill>
                <a:latin typeface="Gill Sans" charset="0"/>
              </a:rPr>
              <a:t>2007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97829" y="5057279"/>
            <a:ext cx="389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www.dr-chuck.com</a:t>
            </a:r>
            <a:r>
              <a:rPr lang="en-US" dirty="0"/>
              <a:t>/</a:t>
            </a:r>
            <a:r>
              <a:rPr lang="en-US" dirty="0" err="1"/>
              <a:t>sakai</a:t>
            </a:r>
            <a:r>
              <a:rPr lang="en-US" dirty="0"/>
              <a:t>-book/</a:t>
            </a:r>
          </a:p>
        </p:txBody>
      </p:sp>
    </p:spTree>
    <p:extLst>
      <p:ext uri="{BB962C8B-B14F-4D97-AF65-F5344CB8AC3E}">
        <p14:creationId xmlns:p14="http://schemas.microsoft.com/office/powerpoint/2010/main" val="23920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592" y="1395412"/>
            <a:ext cx="3400424" cy="3248025"/>
          </a:xfrm>
        </p:spPr>
        <p:txBody>
          <a:bodyPr>
            <a:normAutofit/>
          </a:bodyPr>
          <a:lstStyle/>
          <a:p>
            <a:r>
              <a:rPr lang="en-US" dirty="0" smtClean="0"/>
              <a:t>Hewlett Foundation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Funding</a:t>
            </a:r>
            <a:br>
              <a:rPr lang="en-US" smtClean="0"/>
            </a:br>
            <a:r>
              <a:rPr lang="en-US" smtClean="0"/>
              <a:t>Meeting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20231" y="4965220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smtClean="0">
                <a:solidFill>
                  <a:srgbClr val="FB02FF"/>
                </a:solidFill>
                <a:latin typeface="Gill Sans" charset="0"/>
              </a:rPr>
              <a:t>2008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464" y="952500"/>
            <a:ext cx="3450622" cy="4600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50271" y="1527604"/>
            <a:ext cx="4600831" cy="345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2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831" y="1446178"/>
            <a:ext cx="5876464" cy="438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35638" y="2628181"/>
            <a:ext cx="4485437" cy="1456267"/>
          </a:xfrm>
        </p:spPr>
        <p:txBody>
          <a:bodyPr>
            <a:noAutofit/>
          </a:bodyPr>
          <a:lstStyle/>
          <a:p>
            <a:pPr algn="r"/>
            <a:r>
              <a:rPr lang="en-US" dirty="0" smtClean="0"/>
              <a:t>IMS Learning Tools Interoperability Ring of Compliance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78357" y="495093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2010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8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6312E261-96EB-D548-856A-490A517F3BF8}"/>
              </a:ext>
            </a:extLst>
          </p:cNvPr>
          <p:cNvSpPr txBox="1">
            <a:spLocks/>
          </p:cNvSpPr>
          <p:nvPr/>
        </p:nvSpPr>
        <p:spPr>
          <a:xfrm>
            <a:off x="704284" y="2395774"/>
            <a:ext cx="5577840" cy="1728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Corbel" panose="020B0503020204020204" pitchFamily="34" charset="0"/>
              </a:rPr>
              <a:t>MOOC “experts</a:t>
            </a:r>
            <a:r>
              <a:rPr lang="en-US" sz="4000" dirty="0">
                <a:latin typeface="Corbel" panose="020B0503020204020204" pitchFamily="34" charset="0"/>
              </a:rPr>
              <a:t>”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90ED047-8DB0-874D-8FA0-1E1A600823C4}"/>
              </a:ext>
            </a:extLst>
          </p:cNvPr>
          <p:cNvSpPr/>
          <p:nvPr/>
        </p:nvSpPr>
        <p:spPr>
          <a:xfrm>
            <a:off x="6466726" y="1046785"/>
            <a:ext cx="4143983" cy="21984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1C98F31-04F6-744D-A277-84BD6A15A5E2}"/>
              </a:ext>
            </a:extLst>
          </p:cNvPr>
          <p:cNvSpPr/>
          <p:nvPr/>
        </p:nvSpPr>
        <p:spPr>
          <a:xfrm>
            <a:off x="6466726" y="3585986"/>
            <a:ext cx="4143983" cy="219845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2CE90CBA-072C-6542-B264-9154143BA164}"/>
              </a:ext>
            </a:extLst>
          </p:cNvPr>
          <p:cNvSpPr/>
          <p:nvPr/>
        </p:nvSpPr>
        <p:spPr>
          <a:xfrm rot="5400000">
            <a:off x="6968831" y="5775806"/>
            <a:ext cx="1255760" cy="949330"/>
          </a:xfrm>
          <a:prstGeom prst="rtTriangle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="" xmlns:a16="http://schemas.microsoft.com/office/drawing/2014/main" id="{E2A9A3A1-AD28-5D46-9021-CFF08B247A5C}"/>
              </a:ext>
            </a:extLst>
          </p:cNvPr>
          <p:cNvSpPr/>
          <p:nvPr/>
        </p:nvSpPr>
        <p:spPr>
          <a:xfrm rot="5400000" flipH="1" flipV="1">
            <a:off x="8960588" y="153215"/>
            <a:ext cx="1255760" cy="94933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6DC48EB7-87AD-7C49-8807-5B26B5929229}"/>
              </a:ext>
            </a:extLst>
          </p:cNvPr>
          <p:cNvSpPr txBox="1">
            <a:spLocks/>
          </p:cNvSpPr>
          <p:nvPr/>
        </p:nvSpPr>
        <p:spPr>
          <a:xfrm>
            <a:off x="6759619" y="3832698"/>
            <a:ext cx="3539392" cy="16926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orbel" panose="020B0503020204020204" pitchFamily="34" charset="0"/>
              </a:rPr>
              <a:t>“Universities will have no students in 20 years and will have to sell their land to survive.”</a:t>
            </a: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1F4F8F5C-E3BD-FE4B-B332-E82C03725B6F}"/>
              </a:ext>
            </a:extLst>
          </p:cNvPr>
          <p:cNvSpPr txBox="1">
            <a:spLocks/>
          </p:cNvSpPr>
          <p:nvPr/>
        </p:nvSpPr>
        <p:spPr>
          <a:xfrm>
            <a:off x="6759619" y="1322961"/>
            <a:ext cx="3539392" cy="16926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</a:rPr>
              <a:t>“Expensive and </a:t>
            </a:r>
            <a:b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</a:rPr>
              <a:t>lazy professors will </a:t>
            </a:r>
            <a:b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</a:rPr>
              <a:t>be replaced by professional actors.”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57102" y="520709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2012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="" xmlns:a16="http://schemas.microsoft.com/office/drawing/2014/main" id="{D8938969-1122-6E4B-A396-034E13FBAF95}"/>
              </a:ext>
            </a:extLst>
          </p:cNvPr>
          <p:cNvSpPr/>
          <p:nvPr/>
        </p:nvSpPr>
        <p:spPr>
          <a:xfrm>
            <a:off x="-1788262" y="465243"/>
            <a:ext cx="1686911" cy="1686911"/>
          </a:xfrm>
          <a:prstGeom prst="ellipse">
            <a:avLst/>
          </a:prstGeom>
          <a:solidFill>
            <a:srgbClr val="FEC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6DC48EB7-87AD-7C49-8807-5B26B5929229}"/>
              </a:ext>
            </a:extLst>
          </p:cNvPr>
          <p:cNvSpPr txBox="1">
            <a:spLocks/>
          </p:cNvSpPr>
          <p:nvPr/>
        </p:nvSpPr>
        <p:spPr>
          <a:xfrm>
            <a:off x="562927" y="2152154"/>
            <a:ext cx="11487150" cy="23602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rbel" panose="020B0503020204020204" pitchFamily="34" charset="0"/>
              </a:rPr>
              <a:t>At the University of Michigan</a:t>
            </a:r>
            <a:br>
              <a:rPr lang="en-US" sz="4000" dirty="0">
                <a:latin typeface="Corbel" panose="020B0503020204020204" pitchFamily="34" charset="0"/>
              </a:rPr>
            </a:br>
            <a:r>
              <a:rPr lang="en-US" sz="4000" dirty="0">
                <a:latin typeface="Corbel" panose="020B0503020204020204" pitchFamily="34" charset="0"/>
              </a:rPr>
              <a:t>we </a:t>
            </a:r>
            <a:r>
              <a:rPr lang="en-US" sz="4000" dirty="0" smtClean="0">
                <a:latin typeface="Corbel" panose="020B0503020204020204" pitchFamily="34" charset="0"/>
              </a:rPr>
              <a:t>chose to be  founding partner of</a:t>
            </a:r>
          </a:p>
          <a:p>
            <a:r>
              <a:rPr lang="en-US" sz="4000" dirty="0" smtClean="0">
                <a:latin typeface="Corbel" panose="020B0503020204020204" pitchFamily="34" charset="0"/>
              </a:rPr>
              <a:t>Coursera and decided </a:t>
            </a:r>
            <a:r>
              <a:rPr lang="en-US" sz="4000" dirty="0">
                <a:latin typeface="Corbel" panose="020B0503020204020204" pitchFamily="34" charset="0"/>
              </a:rPr>
              <a:t>this was </a:t>
            </a:r>
            <a:endParaRPr lang="en-US" sz="4000" dirty="0" smtClean="0">
              <a:latin typeface="Corbel" panose="020B0503020204020204" pitchFamily="34" charset="0"/>
            </a:endParaRPr>
          </a:p>
          <a:p>
            <a:r>
              <a:rPr lang="en-US" sz="4000" dirty="0" smtClean="0">
                <a:latin typeface="Corbel" panose="020B0503020204020204" pitchFamily="34" charset="0"/>
              </a:rPr>
              <a:t>an </a:t>
            </a:r>
            <a:r>
              <a:rPr lang="en-US" sz="4000" dirty="0">
                <a:latin typeface="Corbel" panose="020B0503020204020204" pitchFamily="34" charset="0"/>
              </a:rPr>
              <a:t>opportunity to play.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BEF893F1-4084-8946-BB25-CD4FF31003A8}"/>
              </a:ext>
            </a:extLst>
          </p:cNvPr>
          <p:cNvSpPr/>
          <p:nvPr/>
        </p:nvSpPr>
        <p:spPr>
          <a:xfrm>
            <a:off x="-2009160" y="773401"/>
            <a:ext cx="848765" cy="848765"/>
          </a:xfrm>
          <a:prstGeom prst="ellipse">
            <a:avLst/>
          </a:prstGeom>
          <a:solidFill>
            <a:srgbClr val="E87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7102" y="520709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2012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15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7.40741E-7 C 0.32421 0.01597 0.5526 0.15509 0.73854 0.68565 C 0.847 0.33519 1.022 0.28912 1.15468 0.28195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734" y="3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4" presetClass="path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0023 C 0.32383 0.01527 0.35143 0.16134 0.53724 0.69259 C 0.50365 0.31713 0.81406 -0.11273 1.18828 -0.11389 " pathEditMode="relative" rAng="0" ptsTypes="A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14" y="2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370"/>
            <a:ext cx="12192000" cy="63872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15389" y="201938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2012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61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42" y="0"/>
            <a:ext cx="1144011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39287" y="5871076"/>
            <a:ext cx="45309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2012 </a:t>
            </a:r>
            <a:r>
              <a:rPr lang="en-US" sz="4800" smtClean="0">
                <a:solidFill>
                  <a:srgbClr val="FB02FF"/>
                </a:solidFill>
                <a:latin typeface="Gill Sans" charset="0"/>
              </a:rPr>
              <a:t>(Prediction)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8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218" y="0"/>
            <a:ext cx="8172760" cy="6134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359" y="4991833"/>
            <a:ext cx="273074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2012</a:t>
            </a:r>
          </a:p>
          <a:p>
            <a:pPr algn="ctr"/>
            <a:r>
              <a:rPr lang="en-US" sz="4800" dirty="0" smtClean="0">
                <a:solidFill>
                  <a:srgbClr val="FB02FF"/>
                </a:solidFill>
                <a:effectLst/>
                <a:latin typeface="Gill Sans" charset="0"/>
              </a:rPr>
              <a:t>Prediction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6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555500" y="3998771"/>
            <a:ext cx="2404533" cy="2393245"/>
            <a:chOff x="920205" y="585217"/>
            <a:chExt cx="2404533" cy="239324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F6D77DBC-54F5-5F44-949C-C03AD05A2E7A}"/>
                </a:ext>
              </a:extLst>
            </p:cNvPr>
            <p:cNvSpPr/>
            <p:nvPr/>
          </p:nvSpPr>
          <p:spPr>
            <a:xfrm>
              <a:off x="924397" y="585217"/>
              <a:ext cx="2393245" cy="2393245"/>
            </a:xfrm>
            <a:prstGeom prst="ellipse">
              <a:avLst/>
            </a:prstGeom>
            <a:solidFill>
              <a:srgbClr val="E87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547BA16-2FF8-1545-B8BB-0DF5843EEFCA}"/>
                </a:ext>
              </a:extLst>
            </p:cNvPr>
            <p:cNvSpPr txBox="1"/>
            <p:nvPr/>
          </p:nvSpPr>
          <p:spPr>
            <a:xfrm>
              <a:off x="1394339" y="737198"/>
              <a:ext cx="14449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2650</a:t>
              </a:r>
              <a:endParaRPr lang="en-US" sz="4800" b="1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32F5350-1113-5845-83BB-8A64E756AF43}"/>
                </a:ext>
              </a:extLst>
            </p:cNvPr>
            <p:cNvSpPr txBox="1"/>
            <p:nvPr/>
          </p:nvSpPr>
          <p:spPr>
            <a:xfrm>
              <a:off x="920205" y="1731967"/>
              <a:ext cx="2404533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completions</a:t>
              </a:r>
            </a:p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per</a:t>
              </a:r>
            </a:p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week</a:t>
              </a:r>
              <a:endParaRPr lang="en-US" sz="2400" b="1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930831" y="142841"/>
            <a:ext cx="2393245" cy="2393245"/>
            <a:chOff x="4909375" y="585217"/>
            <a:chExt cx="2393245" cy="239324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70053AC-FF12-4D4E-99E1-7E99D56A57F5}"/>
                </a:ext>
              </a:extLst>
            </p:cNvPr>
            <p:cNvSpPr/>
            <p:nvPr/>
          </p:nvSpPr>
          <p:spPr>
            <a:xfrm>
              <a:off x="4909375" y="585217"/>
              <a:ext cx="2393245" cy="2393245"/>
            </a:xfrm>
            <a:prstGeom prst="ellipse">
              <a:avLst/>
            </a:prstGeom>
            <a:solidFill>
              <a:srgbClr val="FEC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1631C97-625C-B547-8977-2C405933B9AB}"/>
                </a:ext>
              </a:extLst>
            </p:cNvPr>
            <p:cNvSpPr txBox="1"/>
            <p:nvPr/>
          </p:nvSpPr>
          <p:spPr>
            <a:xfrm>
              <a:off x="5383507" y="737198"/>
              <a:ext cx="14449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rgbClr val="1B3F64"/>
                  </a:solidFill>
                  <a:latin typeface="Corbel" panose="020B0503020204020204" pitchFamily="34" charset="0"/>
                </a:rPr>
                <a:t>2.2M</a:t>
              </a:r>
              <a:endParaRPr lang="en-US" sz="4400" b="1" dirty="0">
                <a:solidFill>
                  <a:srgbClr val="1B3F64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63C7B8FE-2880-AB41-881E-9EC53BA317B0}"/>
                </a:ext>
              </a:extLst>
            </p:cNvPr>
            <p:cNvSpPr txBox="1"/>
            <p:nvPr/>
          </p:nvSpPr>
          <p:spPr>
            <a:xfrm>
              <a:off x="4909375" y="1675917"/>
              <a:ext cx="2393245" cy="1019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 b="1" dirty="0">
                  <a:solidFill>
                    <a:srgbClr val="1B3F64"/>
                  </a:solidFill>
                  <a:latin typeface="Corbel" panose="020B0503020204020204" pitchFamily="34" charset="0"/>
                </a:rPr>
                <a:t>students enrolled</a:t>
              </a:r>
              <a:br>
                <a:rPr lang="en-US" sz="2400" b="1" dirty="0">
                  <a:solidFill>
                    <a:srgbClr val="1B3F64"/>
                  </a:solidFill>
                  <a:latin typeface="Corbel" panose="020B0503020204020204" pitchFamily="34" charset="0"/>
                </a:rPr>
              </a:br>
              <a:r>
                <a:rPr lang="en-US" sz="2400" b="1" dirty="0">
                  <a:solidFill>
                    <a:srgbClr val="1B3F64"/>
                  </a:solidFill>
                  <a:latin typeface="Corbel" panose="020B0503020204020204" pitchFamily="34" charset="0"/>
                </a:rPr>
                <a:t>to date</a:t>
              </a:r>
              <a:endParaRPr lang="en-US" sz="2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555500" y="802763"/>
            <a:ext cx="2415822" cy="2393245"/>
            <a:chOff x="8679864" y="585217"/>
            <a:chExt cx="2415822" cy="239324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CA90BB61-5214-3D4A-AE54-9EC7DD58AA5A}"/>
                </a:ext>
              </a:extLst>
            </p:cNvPr>
            <p:cNvSpPr/>
            <p:nvPr/>
          </p:nvSpPr>
          <p:spPr>
            <a:xfrm>
              <a:off x="8702441" y="585217"/>
              <a:ext cx="2393245" cy="2393245"/>
            </a:xfrm>
            <a:prstGeom prst="ellipse">
              <a:avLst/>
            </a:prstGeom>
            <a:solidFill>
              <a:srgbClr val="1C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13F61D7-766E-B448-999A-8E751D165141}"/>
                </a:ext>
              </a:extLst>
            </p:cNvPr>
            <p:cNvSpPr txBox="1"/>
            <p:nvPr/>
          </p:nvSpPr>
          <p:spPr>
            <a:xfrm>
              <a:off x="9210442" y="737198"/>
              <a:ext cx="14449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bg1"/>
                  </a:solidFill>
                  <a:latin typeface="Corbel" panose="020B0503020204020204" pitchFamily="34" charset="0"/>
                </a:rPr>
                <a:t>443K</a:t>
              </a:r>
              <a:endParaRPr lang="en-US" sz="4400" b="1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59C2D06A-C962-7542-B936-6D97B5B865EB}"/>
                </a:ext>
              </a:extLst>
            </p:cNvPr>
            <p:cNvSpPr txBox="1"/>
            <p:nvPr/>
          </p:nvSpPr>
          <p:spPr>
            <a:xfrm>
              <a:off x="8679864" y="1675917"/>
              <a:ext cx="24158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course</a:t>
              </a:r>
            </a:p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completers</a:t>
              </a:r>
              <a:endParaRPr lang="en-US" sz="2400" b="1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28967" y="319676"/>
            <a:ext cx="1827730" cy="1827730"/>
            <a:chOff x="3606794" y="331496"/>
            <a:chExt cx="2393245" cy="239324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70053AC-FF12-4D4E-99E1-7E99D56A57F5}"/>
                </a:ext>
              </a:extLst>
            </p:cNvPr>
            <p:cNvSpPr/>
            <p:nvPr/>
          </p:nvSpPr>
          <p:spPr>
            <a:xfrm>
              <a:off x="3606794" y="331496"/>
              <a:ext cx="2393245" cy="239324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1631C97-625C-B547-8977-2C405933B9AB}"/>
                </a:ext>
              </a:extLst>
            </p:cNvPr>
            <p:cNvSpPr txBox="1"/>
            <p:nvPr/>
          </p:nvSpPr>
          <p:spPr>
            <a:xfrm>
              <a:off x="4080926" y="483477"/>
              <a:ext cx="14449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rgbClr val="1B3F64"/>
                  </a:solidFill>
                  <a:latin typeface="Corbel" panose="020B0503020204020204" pitchFamily="34" charset="0"/>
                </a:rPr>
                <a:t>15</a:t>
              </a:r>
              <a:endParaRPr lang="en-US" sz="4400" b="1" dirty="0">
                <a:solidFill>
                  <a:srgbClr val="1B3F64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3C7B8FE-2880-AB41-881E-9EC53BA317B0}"/>
                </a:ext>
              </a:extLst>
            </p:cNvPr>
            <p:cNvSpPr txBox="1"/>
            <p:nvPr/>
          </p:nvSpPr>
          <p:spPr>
            <a:xfrm>
              <a:off x="3606794" y="1422196"/>
              <a:ext cx="23932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1B3F64"/>
                  </a:solidFill>
                  <a:latin typeface="Corbel" panose="020B0503020204020204" pitchFamily="34" charset="0"/>
                </a:rPr>
                <a:t>MOOCs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505564" y="5761073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2019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Compelling CONTENT For a Million Learners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8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0" y="407239"/>
            <a:ext cx="4548778" cy="3560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48" y="3247570"/>
            <a:ext cx="4592367" cy="30872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7436" y="524566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1997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48" y="2130732"/>
            <a:ext cx="2038947" cy="26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06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29"/>
          </a:xfrm>
        </p:spPr>
        <p:txBody>
          <a:bodyPr/>
          <a:lstStyle/>
          <a:p>
            <a:r>
              <a:rPr lang="en-US" dirty="0" smtClean="0"/>
              <a:t>Making a MOOC: Three years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342900" y="1585913"/>
          <a:ext cx="11558588" cy="437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2900" y="1530592"/>
            <a:ext cx="1440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Teaching PHP</a:t>
            </a:r>
          </a:p>
          <a:p>
            <a:pPr algn="ctr"/>
            <a:r>
              <a:rPr lang="en-US" dirty="0" smtClean="0"/>
              <a:t>Videos +</a:t>
            </a:r>
          </a:p>
          <a:p>
            <a:pPr algn="ctr"/>
            <a:r>
              <a:rPr lang="en-US" dirty="0" smtClean="0"/>
              <a:t>Auto-graders</a:t>
            </a:r>
          </a:p>
          <a:p>
            <a:pPr algn="ctr"/>
            <a:r>
              <a:rPr lang="en-US" dirty="0" smtClean="0"/>
              <a:t>-&gt; Python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6131" y="5216896"/>
            <a:ext cx="1447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Grad PHP</a:t>
            </a:r>
          </a:p>
          <a:p>
            <a:pPr algn="ctr"/>
            <a:r>
              <a:rPr lang="en-US" dirty="0" smtClean="0"/>
              <a:t>Record WA4E</a:t>
            </a:r>
          </a:p>
          <a:p>
            <a:pPr algn="ctr"/>
            <a:r>
              <a:rPr lang="en-US" dirty="0" smtClean="0"/>
              <a:t>UG Flask(*)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46940" y="1669092"/>
            <a:ext cx="1606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Sabbatical</a:t>
            </a:r>
          </a:p>
          <a:p>
            <a:pPr algn="ctr"/>
            <a:r>
              <a:rPr lang="en-US" dirty="0" smtClean="0"/>
              <a:t>Grad Django(*)</a:t>
            </a:r>
          </a:p>
          <a:p>
            <a:pPr algn="ctr"/>
            <a:r>
              <a:rPr lang="en-US" dirty="0" smtClean="0"/>
              <a:t>UG Flask(*)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3855" y="5215917"/>
            <a:ext cx="143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MDN Tutorial</a:t>
            </a:r>
          </a:p>
          <a:p>
            <a:pPr algn="ctr"/>
            <a:r>
              <a:rPr lang="en-US" dirty="0" smtClean="0"/>
              <a:t>Auto-graders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13682" y="1669092"/>
            <a:ext cx="143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MDN Tutorial</a:t>
            </a:r>
          </a:p>
          <a:p>
            <a:pPr algn="ctr"/>
            <a:r>
              <a:rPr lang="en-US" dirty="0" smtClean="0"/>
              <a:t>Videos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53179" y="5077418"/>
            <a:ext cx="1609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Django Tutorial</a:t>
            </a:r>
          </a:p>
          <a:p>
            <a:pPr algn="ctr"/>
            <a:r>
              <a:rPr lang="en-US" dirty="0" smtClean="0"/>
              <a:t>Demos</a:t>
            </a:r>
          </a:p>
          <a:p>
            <a:pPr algn="ctr"/>
            <a:r>
              <a:rPr lang="en-US" dirty="0" smtClean="0"/>
              <a:t>Record DJ4E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17058" y="1669092"/>
            <a:ext cx="2170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Roll out DJ4E MOOCs</a:t>
            </a:r>
          </a:p>
          <a:p>
            <a:pPr algn="ctr"/>
            <a:r>
              <a:rPr lang="en-US" dirty="0" smtClean="0"/>
              <a:t>Record PG4E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437" y="6277747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(*) taught by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4445261" y="3300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6713" y="956259"/>
            <a:ext cx="48893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FOR THE FIRST TIME IN THE HISTORY OF EDUCATIONAL TECHNOLOGY, YOU CAN MAKE AN APP STORE AND LEARNING OBJECT REPOSITORY </a:t>
            </a:r>
            <a:r>
              <a:rPr lang="en-US" sz="3200" b="1" dirty="0">
                <a:solidFill>
                  <a:srgbClr val="EC8000"/>
                </a:solidFill>
              </a:rPr>
              <a:t>WITHOUT PROPRIETATY EXTENSIONS</a:t>
            </a:r>
            <a:r>
              <a:rPr lang="en-US" sz="3200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946382" y="6127585"/>
            <a:ext cx="10023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CC</a:t>
            </a:r>
            <a:r>
              <a:rPr lang="en-US" sz="1600" dirty="0"/>
              <a:t>®, and </a:t>
            </a:r>
            <a:r>
              <a:rPr lang="en-US" sz="1600" dirty="0" smtClean="0"/>
              <a:t>LTI Advantage® </a:t>
            </a:r>
            <a:r>
              <a:rPr lang="en-US" sz="1600" dirty="0"/>
              <a:t>are trademarks of IMS Global Learning Consortium, Inc. (</a:t>
            </a:r>
            <a:r>
              <a:rPr lang="en-US" sz="1600" dirty="0">
                <a:hlinkClick r:id="rId7"/>
              </a:rPr>
              <a:t>www.imsglobal.org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951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6700"/>
            <a:ext cx="12192000" cy="6317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12192000" cy="60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7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6700"/>
            <a:ext cx="12192000" cy="631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92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Arrow Connector 128"/>
          <p:cNvCxnSpPr>
            <a:endCxn id="72" idx="1"/>
          </p:cNvCxnSpPr>
          <p:nvPr/>
        </p:nvCxnSpPr>
        <p:spPr>
          <a:xfrm>
            <a:off x="8685647" y="2781678"/>
            <a:ext cx="960432" cy="182399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8798508" y="2884367"/>
            <a:ext cx="1002195" cy="1023282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71045" y="1639467"/>
            <a:ext cx="2583024" cy="198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Pages</a:t>
            </a:r>
          </a:p>
          <a:p>
            <a:r>
              <a:rPr lang="en-US" sz="3200" dirty="0" smtClean="0"/>
              <a:t>Files</a:t>
            </a:r>
          </a:p>
          <a:p>
            <a:r>
              <a:rPr lang="en-US" sz="3200" dirty="0" smtClean="0"/>
              <a:t>Graders</a:t>
            </a:r>
          </a:p>
          <a:p>
            <a:r>
              <a:rPr lang="en-US" sz="3200" dirty="0" smtClean="0"/>
              <a:t>Book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190600" y="1873230"/>
            <a:ext cx="3421172" cy="1655189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 smtClean="0"/>
              <a:t>LOR/MOOC py4e.com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 err="1" smtClean="0"/>
              <a:t>Autograders</a:t>
            </a:r>
            <a:r>
              <a:rPr lang="en-US" sz="2667" dirty="0" smtClean="0"/>
              <a:t> (</a:t>
            </a:r>
            <a:r>
              <a:rPr lang="en-US" sz="2667" b="1" dirty="0"/>
              <a:t>次</a:t>
            </a:r>
            <a:r>
              <a:rPr lang="en-US" sz="2667" b="1" dirty="0" smtClean="0"/>
              <a:t>)</a:t>
            </a:r>
          </a:p>
          <a:p>
            <a:pPr marL="285744" indent="-285744">
              <a:buFont typeface="Arial" charset="0"/>
              <a:buChar char="•"/>
            </a:pPr>
            <a:r>
              <a:rPr lang="en-US" sz="2667" dirty="0" smtClean="0"/>
              <a:t>Modules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OER Content </a:t>
            </a:r>
            <a:r>
              <a:rPr lang="en-US" altLang="ko-KR" sz="2667" dirty="0"/>
              <a:t>(</a:t>
            </a:r>
            <a:r>
              <a:rPr lang="ko-KR" altLang="en-US" sz="2667" dirty="0"/>
              <a:t>코스</a:t>
            </a:r>
            <a:r>
              <a:rPr lang="en-US" altLang="ko-KR" sz="2667" dirty="0"/>
              <a:t>)</a:t>
            </a:r>
            <a:endParaRPr lang="en-US" sz="2667" dirty="0"/>
          </a:p>
        </p:txBody>
      </p:sp>
      <p:sp>
        <p:nvSpPr>
          <p:cNvPr id="9" name="Rectangle 8"/>
          <p:cNvSpPr/>
          <p:nvPr/>
        </p:nvSpPr>
        <p:spPr>
          <a:xfrm>
            <a:off x="6781784" y="4318736"/>
            <a:ext cx="1560343" cy="79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KDP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532" y="4330239"/>
            <a:ext cx="545365" cy="791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48305" y="4150717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Coursera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18" y="1199378"/>
            <a:ext cx="1127120" cy="1185453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765480" y="1706665"/>
            <a:ext cx="619936" cy="33313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smtClean="0"/>
              <a:t>57K</a:t>
            </a:r>
            <a:endParaRPr lang="en-US" sz="1351" dirty="0"/>
          </a:p>
        </p:txBody>
      </p:sp>
      <p:sp>
        <p:nvSpPr>
          <p:cNvPr id="16" name="Rectangle 15"/>
          <p:cNvSpPr/>
          <p:nvPr/>
        </p:nvSpPr>
        <p:spPr>
          <a:xfrm>
            <a:off x="580155" y="6100417"/>
            <a:ext cx="2595109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archive.org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9111" y="222743"/>
            <a:ext cx="627823" cy="627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6" name="Can 25"/>
          <p:cNvSpPr/>
          <p:nvPr/>
        </p:nvSpPr>
        <p:spPr>
          <a:xfrm>
            <a:off x="1113800" y="4496845"/>
            <a:ext cx="1375009" cy="8567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Media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3200619" y="6105057"/>
            <a:ext cx="184243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YouTube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5068409" y="6105057"/>
            <a:ext cx="233452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Amazon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7402933" y="6102668"/>
            <a:ext cx="198211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95872" y="6100417"/>
            <a:ext cx="2340605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Google Play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44857" y="4058906"/>
            <a:ext cx="1483431" cy="70144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Pandoc</a:t>
            </a:r>
            <a:endParaRPr lang="en-US" sz="3200" dirty="0"/>
          </a:p>
        </p:txBody>
      </p:sp>
      <p:cxnSp>
        <p:nvCxnSpPr>
          <p:cNvPr id="32" name="Straight Arrow Connector 31"/>
          <p:cNvCxnSpPr>
            <a:stCxn id="4" idx="2"/>
            <a:endCxn id="26" idx="1"/>
          </p:cNvCxnSpPr>
          <p:nvPr/>
        </p:nvCxnSpPr>
        <p:spPr>
          <a:xfrm>
            <a:off x="876538" y="3873983"/>
            <a:ext cx="924767" cy="622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1068971" y="2630114"/>
            <a:ext cx="502074" cy="7469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>
            <a:off x="1801305" y="5353565"/>
            <a:ext cx="76405" cy="746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1801305" y="5353565"/>
            <a:ext cx="6592685" cy="749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31" idx="1"/>
          </p:cNvCxnSpPr>
          <p:nvPr/>
        </p:nvCxnSpPr>
        <p:spPr>
          <a:xfrm>
            <a:off x="2862557" y="3620760"/>
            <a:ext cx="482300" cy="788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3"/>
            <a:endCxn id="9" idx="1"/>
          </p:cNvCxnSpPr>
          <p:nvPr/>
        </p:nvCxnSpPr>
        <p:spPr>
          <a:xfrm>
            <a:off x="4828288" y="4409627"/>
            <a:ext cx="1953496" cy="305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>
            <a:off x="4154069" y="2630114"/>
            <a:ext cx="1036531" cy="707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648303" y="4941889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FutureLearn</a:t>
            </a:r>
            <a:endParaRPr lang="en-US" sz="32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8611772" y="2700825"/>
            <a:ext cx="1036531" cy="263676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8611772" y="2700825"/>
            <a:ext cx="1036533" cy="1845596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8611772" y="1792105"/>
            <a:ext cx="1642546" cy="90872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8611772" y="536655"/>
            <a:ext cx="1747339" cy="216417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41"/>
          <p:cNvSpPr/>
          <p:nvPr/>
        </p:nvSpPr>
        <p:spPr>
          <a:xfrm>
            <a:off x="8074428" y="2201253"/>
            <a:ext cx="1074684" cy="1016999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/>
              <a:t>IMS</a:t>
            </a:r>
            <a:endParaRPr lang="en-US" sz="2000" dirty="0"/>
          </a:p>
        </p:txBody>
      </p:sp>
      <p:sp>
        <p:nvSpPr>
          <p:cNvPr id="48" name="Rounded Rectangle 47"/>
          <p:cNvSpPr/>
          <p:nvPr/>
        </p:nvSpPr>
        <p:spPr>
          <a:xfrm>
            <a:off x="11089926" y="326162"/>
            <a:ext cx="537877" cy="2633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smtClean="0"/>
              <a:t>120</a:t>
            </a:r>
            <a:endParaRPr lang="en-US" sz="1351" dirty="0"/>
          </a:p>
        </p:txBody>
      </p:sp>
      <p:sp>
        <p:nvSpPr>
          <p:cNvPr id="49" name="Rectangle 48"/>
          <p:cNvSpPr/>
          <p:nvPr/>
        </p:nvSpPr>
        <p:spPr>
          <a:xfrm>
            <a:off x="1510241" y="706997"/>
            <a:ext cx="2633458" cy="62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LTI Apps</a:t>
            </a:r>
            <a:endParaRPr lang="en-US" sz="3200" dirty="0"/>
          </a:p>
        </p:txBody>
      </p:sp>
      <p:cxnSp>
        <p:nvCxnSpPr>
          <p:cNvPr id="51" name="Straight Arrow Connector 50"/>
          <p:cNvCxnSpPr>
            <a:stCxn id="4" idx="0"/>
            <a:endCxn id="49" idx="1"/>
          </p:cNvCxnSpPr>
          <p:nvPr/>
        </p:nvCxnSpPr>
        <p:spPr>
          <a:xfrm flipV="1">
            <a:off x="876538" y="1021226"/>
            <a:ext cx="633703" cy="1858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3"/>
            <a:endCxn id="8" idx="1"/>
          </p:cNvCxnSpPr>
          <p:nvPr/>
        </p:nvCxnSpPr>
        <p:spPr>
          <a:xfrm>
            <a:off x="4143699" y="1021226"/>
            <a:ext cx="1046901" cy="1679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648303" y="3359545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edX</a:t>
            </a:r>
            <a:endParaRPr lang="en-US" sz="3200" dirty="0"/>
          </a:p>
        </p:txBody>
      </p:sp>
      <p:sp>
        <p:nvSpPr>
          <p:cNvPr id="72" name="Rectangle 71"/>
          <p:cNvSpPr/>
          <p:nvPr/>
        </p:nvSpPr>
        <p:spPr>
          <a:xfrm>
            <a:off x="9646079" y="2568373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Canvas</a:t>
            </a:r>
            <a:endParaRPr lang="en-US" sz="3200" dirty="0"/>
          </a:p>
        </p:txBody>
      </p:sp>
      <p:cxnSp>
        <p:nvCxnSpPr>
          <p:cNvPr id="82" name="Straight Arrow Connector 81"/>
          <p:cNvCxnSpPr>
            <a:stCxn id="31" idx="0"/>
            <a:endCxn id="8" idx="1"/>
          </p:cNvCxnSpPr>
          <p:nvPr/>
        </p:nvCxnSpPr>
        <p:spPr>
          <a:xfrm flipV="1">
            <a:off x="4086573" y="2700825"/>
            <a:ext cx="1104027" cy="1358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695" y="2282914"/>
            <a:ext cx="686818" cy="57091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790" y="733237"/>
            <a:ext cx="686818" cy="570918"/>
          </a:xfrm>
          <a:prstGeom prst="rect">
            <a:avLst/>
          </a:prstGeom>
        </p:spPr>
      </p:pic>
      <p:cxnSp>
        <p:nvCxnSpPr>
          <p:cNvPr id="118" name="Straight Arrow Connector 117"/>
          <p:cNvCxnSpPr>
            <a:stCxn id="27" idx="0"/>
            <a:endCxn id="8" idx="2"/>
          </p:cNvCxnSpPr>
          <p:nvPr/>
        </p:nvCxnSpPr>
        <p:spPr>
          <a:xfrm flipV="1">
            <a:off x="4121837" y="3528419"/>
            <a:ext cx="2779349" cy="25766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84106" y="2880070"/>
            <a:ext cx="384865" cy="9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65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OUT FROM THE CROWD - Sizzle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1" y="562187"/>
            <a:ext cx="3281361" cy="246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48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069" y="947926"/>
            <a:ext cx="3739790" cy="5196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5217" y="403540"/>
            <a:ext cx="4403077" cy="59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6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8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0"/>
            <a:ext cx="1117031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53881" y="399142"/>
            <a:ext cx="3323731" cy="95410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 for Everybody</a:t>
            </a:r>
          </a:p>
          <a:p>
            <a:pPr algn="r"/>
            <a:r>
              <a:rPr lang="en-US" sz="28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www.py4e.com</a:t>
            </a:r>
            <a:endParaRPr lang="en-US" sz="2800" dirty="0">
              <a:solidFill>
                <a:srgbClr val="DA883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6168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0"/>
            <a:ext cx="12192000" cy="6816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91394" y="756330"/>
            <a:ext cx="4829143" cy="95410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Web Applications for Everybody</a:t>
            </a:r>
          </a:p>
          <a:p>
            <a:pPr algn="r"/>
            <a:r>
              <a:rPr lang="en-US" sz="28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www.wa4e.com</a:t>
            </a:r>
            <a:endParaRPr lang="en-US" sz="2800" dirty="0">
              <a:solidFill>
                <a:srgbClr val="DA883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75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70" y="0"/>
            <a:ext cx="8456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2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5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5930" y="857575"/>
            <a:ext cx="4563134" cy="3389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3513" y="3367210"/>
            <a:ext cx="2767641" cy="27676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17" y="618945"/>
            <a:ext cx="3736692" cy="3866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8123" y="4685392"/>
            <a:ext cx="5216493" cy="144655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Django for Everybody</a:t>
            </a:r>
          </a:p>
          <a:p>
            <a:r>
              <a:rPr lang="en-US" sz="44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www.dj4e.com</a:t>
            </a:r>
            <a:endParaRPr lang="en-US" sz="4400" dirty="0">
              <a:solidFill>
                <a:srgbClr val="DA883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3302" y="3207307"/>
            <a:ext cx="1064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Dr. Chuck</a:t>
            </a:r>
          </a:p>
          <a:p>
            <a:r>
              <a:rPr lang="en-US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Sings the</a:t>
            </a:r>
          </a:p>
          <a:p>
            <a:r>
              <a:rPr lang="en-US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Blues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60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19" y="405459"/>
            <a:ext cx="10852030" cy="59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493436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6451640 w 7698564"/>
              <a:gd name="connsiteY3" fmla="*/ 0 h 3346705"/>
              <a:gd name="connsiteX4" fmla="*/ 6451640 w 7698564"/>
              <a:gd name="connsiteY4" fmla="*/ 479 h 3346705"/>
              <a:gd name="connsiteX5" fmla="*/ 7698564 w 7698564"/>
              <a:gd name="connsiteY5" fmla="*/ 479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2"/>
          <a:stretch/>
        </p:blipFill>
        <p:spPr>
          <a:xfrm>
            <a:off x="6350089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8A8479-F2F7-6D4D-9575-AAFB1C6EA7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20" y="3511295"/>
            <a:ext cx="769854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624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0D693DA-3B35-224A-9BC5-9E417AD444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0DDF198-C79B-BF4A-9FAD-079039F5C7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97D81A-AC17-9745-98F7-64FB0ADF5D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673" y="3014132"/>
            <a:ext cx="2106645" cy="2106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985D061-9302-204C-ACAA-D971092ACC28}"/>
              </a:ext>
            </a:extLst>
          </p:cNvPr>
          <p:cNvSpPr txBox="1"/>
          <p:nvPr/>
        </p:nvSpPr>
        <p:spPr>
          <a:xfrm>
            <a:off x="625151" y="6307494"/>
            <a:ext cx="4030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TEACHING AT SCALE  |   IIT TECHFEST 2018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6D77DBC-54F5-5F44-949C-C03AD05A2E7A}"/>
              </a:ext>
            </a:extLst>
          </p:cNvPr>
          <p:cNvSpPr/>
          <p:nvPr/>
        </p:nvSpPr>
        <p:spPr>
          <a:xfrm>
            <a:off x="924397" y="585217"/>
            <a:ext cx="2393245" cy="2393245"/>
          </a:xfrm>
          <a:prstGeom prst="ellipse">
            <a:avLst/>
          </a:prstGeom>
          <a:solidFill>
            <a:srgbClr val="E87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70053AC-FF12-4D4E-99E1-7E99D56A57F5}"/>
              </a:ext>
            </a:extLst>
          </p:cNvPr>
          <p:cNvSpPr/>
          <p:nvPr/>
        </p:nvSpPr>
        <p:spPr>
          <a:xfrm>
            <a:off x="4909375" y="585217"/>
            <a:ext cx="2393245" cy="2393245"/>
          </a:xfrm>
          <a:prstGeom prst="ellipse">
            <a:avLst/>
          </a:prstGeom>
          <a:solidFill>
            <a:srgbClr val="FEC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A90BB61-5214-3D4A-AE54-9EC7DD58AA5A}"/>
              </a:ext>
            </a:extLst>
          </p:cNvPr>
          <p:cNvSpPr/>
          <p:nvPr/>
        </p:nvSpPr>
        <p:spPr>
          <a:xfrm>
            <a:off x="8702441" y="585217"/>
            <a:ext cx="2393245" cy="2393245"/>
          </a:xfrm>
          <a:prstGeom prst="ellipse">
            <a:avLst/>
          </a:prstGeom>
          <a:solidFill>
            <a:srgbClr val="1C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47BA16-2FF8-1545-B8BB-0DF5843EEFCA}"/>
              </a:ext>
            </a:extLst>
          </p:cNvPr>
          <p:cNvSpPr txBox="1"/>
          <p:nvPr/>
        </p:nvSpPr>
        <p:spPr>
          <a:xfrm>
            <a:off x="1394339" y="737198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rgbClr val="FFFFFF"/>
                </a:solidFill>
                <a:latin typeface="Corbel" panose="020B0503020204020204" pitchFamily="34" charset="0"/>
              </a:rPr>
              <a:t>160</a:t>
            </a:r>
            <a:endParaRPr lang="en-US" sz="5500" b="1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631C97-625C-B547-8977-2C405933B9AB}"/>
              </a:ext>
            </a:extLst>
          </p:cNvPr>
          <p:cNvSpPr txBox="1"/>
          <p:nvPr/>
        </p:nvSpPr>
        <p:spPr>
          <a:xfrm>
            <a:off x="5383507" y="737198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rgbClr val="1B3F64"/>
                </a:solidFill>
                <a:latin typeface="Corbel" panose="020B0503020204020204" pitchFamily="34" charset="0"/>
              </a:rPr>
              <a:t>8M</a:t>
            </a:r>
            <a:endParaRPr lang="en-US" sz="5500" b="1" dirty="0">
              <a:solidFill>
                <a:srgbClr val="1B3F64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13F61D7-766E-B448-999A-8E751D165141}"/>
              </a:ext>
            </a:extLst>
          </p:cNvPr>
          <p:cNvSpPr txBox="1"/>
          <p:nvPr/>
        </p:nvSpPr>
        <p:spPr>
          <a:xfrm>
            <a:off x="9210442" y="737198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&gt;80</a:t>
            </a:r>
            <a:endParaRPr lang="en-US" sz="55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2F5350-1113-5845-83BB-8A64E756AF43}"/>
              </a:ext>
            </a:extLst>
          </p:cNvPr>
          <p:cNvSpPr txBox="1"/>
          <p:nvPr/>
        </p:nvSpPr>
        <p:spPr>
          <a:xfrm>
            <a:off x="920205" y="1731967"/>
            <a:ext cx="2404533" cy="101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courses from</a:t>
            </a:r>
            <a:b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all areas</a:t>
            </a:r>
            <a:b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of U-M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C7B8FE-2880-AB41-881E-9EC53BA317B0}"/>
              </a:ext>
            </a:extLst>
          </p:cNvPr>
          <p:cNvSpPr txBox="1"/>
          <p:nvPr/>
        </p:nvSpPr>
        <p:spPr>
          <a:xfrm>
            <a:off x="4909375" y="1675917"/>
            <a:ext cx="2393245" cy="101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  <a:t>students enrolled</a:t>
            </a:r>
            <a:b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  <a:t>to date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9C2D06A-C962-7542-B936-6D97B5B865EB}"/>
              </a:ext>
            </a:extLst>
          </p:cNvPr>
          <p:cNvSpPr txBox="1"/>
          <p:nvPr/>
        </p:nvSpPr>
        <p:spPr>
          <a:xfrm>
            <a:off x="8679864" y="1675917"/>
            <a:ext cx="2415822" cy="101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Academic </a:t>
            </a:r>
            <a:b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Innovation</a:t>
            </a:r>
          </a:p>
          <a:p>
            <a:pPr algn="ctr">
              <a:lnSpc>
                <a:spcPts val="2400"/>
              </a:lnSpc>
            </a:pP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10034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2"/>
          <a:stretch/>
        </p:blipFill>
        <p:spPr>
          <a:xfrm>
            <a:off x="7794519" y="3506112"/>
            <a:ext cx="4397481" cy="3351888"/>
          </a:xfrm>
          <a:custGeom>
            <a:avLst/>
            <a:gdLst>
              <a:gd name="connsiteX0" fmla="*/ 0 w 4397481"/>
              <a:gd name="connsiteY0" fmla="*/ 0 h 3351888"/>
              <a:gd name="connsiteX1" fmla="*/ 4397481 w 4397481"/>
              <a:gd name="connsiteY1" fmla="*/ 0 h 3351888"/>
              <a:gd name="connsiteX2" fmla="*/ 4397481 w 4397481"/>
              <a:gd name="connsiteY2" fmla="*/ 3351888 h 3351888"/>
              <a:gd name="connsiteX3" fmla="*/ 1552363 w 4397481"/>
              <a:gd name="connsiteY3" fmla="*/ 3351888 h 335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54673" cy="6863475"/>
          </a:xfrm>
          <a:custGeom>
            <a:avLst/>
            <a:gdLst>
              <a:gd name="connsiteX0" fmla="*/ 0 w 9154693"/>
              <a:gd name="connsiteY0" fmla="*/ 0 h 6863485"/>
              <a:gd name="connsiteX1" fmla="*/ 5976000 w 9154693"/>
              <a:gd name="connsiteY1" fmla="*/ 0 h 6863485"/>
              <a:gd name="connsiteX2" fmla="*/ 9154693 w 9154693"/>
              <a:gd name="connsiteY2" fmla="*/ 6863485 h 6863485"/>
              <a:gd name="connsiteX3" fmla="*/ 0 w 9154693"/>
              <a:gd name="connsiteY3" fmla="*/ 6863485 h 6863485"/>
              <a:gd name="connsiteX4" fmla="*/ 0 w 9154693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8189" y="10"/>
            <a:ext cx="6023811" cy="3346394"/>
          </a:xfrm>
          <a:custGeom>
            <a:avLst/>
            <a:gdLst>
              <a:gd name="connsiteX0" fmla="*/ 0 w 6023811"/>
              <a:gd name="connsiteY0" fmla="*/ 0 h 3346404"/>
              <a:gd name="connsiteX1" fmla="*/ 6023811 w 6023811"/>
              <a:gd name="connsiteY1" fmla="*/ 0 h 3346404"/>
              <a:gd name="connsiteX2" fmla="*/ 6023811 w 6023811"/>
              <a:gd name="connsiteY2" fmla="*/ 3346404 h 3346404"/>
              <a:gd name="connsiteX3" fmla="*/ 1549824 w 6023811"/>
              <a:gd name="connsiteY3" fmla="*/ 3346404 h 334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pic>
        <p:nvPicPr>
          <p:cNvPr id="2050" name="Picture 2" descr="mage result for teachout michigan teach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05" y="868344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13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DEF510-81A9-244F-B1C3-5114A892AA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40FE801-7954-B94B-ADDE-F5621BF65F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61" r="10209"/>
          <a:stretch/>
        </p:blipFill>
        <p:spPr>
          <a:xfrm>
            <a:off x="3770489" y="3324332"/>
            <a:ext cx="4888090" cy="1333847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5B6C7E8-2607-524B-A5B8-0EBECE683D91}"/>
              </a:ext>
            </a:extLst>
          </p:cNvPr>
          <p:cNvSpPr txBox="1"/>
          <p:nvPr/>
        </p:nvSpPr>
        <p:spPr>
          <a:xfrm>
            <a:off x="625151" y="6307494"/>
            <a:ext cx="4030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TEACHING AT SCALE  |   IIT TECHFEST 2018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600"/>
            <a:ext cx="12192000" cy="6646936"/>
          </a:xfrm>
          <a:prstGeom prst="rect">
            <a:avLst/>
          </a:prstGeom>
        </p:spPr>
      </p:pic>
      <p:pic>
        <p:nvPicPr>
          <p:cNvPr id="1026" name="Picture 2" descr="mage result for here to lear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9374" y="5750337"/>
            <a:ext cx="3017786" cy="855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90F479-81B2-2041-BC08-12E12FBDBF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5846" y="6232560"/>
            <a:ext cx="518099" cy="3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EF14BA5-14D2-5840-83A8-D628C6CB9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0DDF198-C79B-BF4A-9FAD-079039F5C7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13089ED-9596-6642-9D9D-3DD3FDFF7542}"/>
              </a:ext>
            </a:extLst>
          </p:cNvPr>
          <p:cNvSpPr/>
          <p:nvPr/>
        </p:nvSpPr>
        <p:spPr>
          <a:xfrm>
            <a:off x="767643" y="611343"/>
            <a:ext cx="2393245" cy="2393245"/>
          </a:xfrm>
          <a:prstGeom prst="ellipse">
            <a:avLst/>
          </a:prstGeom>
          <a:solidFill>
            <a:srgbClr val="E87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296C36A-4B8F-654E-A097-7D57F5504424}"/>
              </a:ext>
            </a:extLst>
          </p:cNvPr>
          <p:cNvSpPr/>
          <p:nvPr/>
        </p:nvSpPr>
        <p:spPr>
          <a:xfrm>
            <a:off x="4752621" y="611343"/>
            <a:ext cx="2393245" cy="2393245"/>
          </a:xfrm>
          <a:prstGeom prst="ellipse">
            <a:avLst/>
          </a:prstGeom>
          <a:solidFill>
            <a:srgbClr val="FEC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7AC4BBE-B49F-F342-9E53-A40A41685C25}"/>
              </a:ext>
            </a:extLst>
          </p:cNvPr>
          <p:cNvSpPr/>
          <p:nvPr/>
        </p:nvSpPr>
        <p:spPr>
          <a:xfrm>
            <a:off x="8545687" y="611343"/>
            <a:ext cx="2393245" cy="2393245"/>
          </a:xfrm>
          <a:prstGeom prst="ellipse">
            <a:avLst/>
          </a:prstGeom>
          <a:solidFill>
            <a:srgbClr val="1C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70962B1-B163-1143-A213-630813BFF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6978" y="3164371"/>
            <a:ext cx="2379134" cy="2379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E960D3E-6185-514D-B54F-C801EF065748}"/>
              </a:ext>
            </a:extLst>
          </p:cNvPr>
          <p:cNvSpPr txBox="1"/>
          <p:nvPr/>
        </p:nvSpPr>
        <p:spPr>
          <a:xfrm>
            <a:off x="1241777" y="763324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chemeClr val="bg1"/>
                </a:solidFill>
                <a:latin typeface="Corbel" panose="020B0503020204020204" pitchFamily="34" charset="0"/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455720F-218B-4A47-A0DB-C2CD7AAD47EF}"/>
              </a:ext>
            </a:extLst>
          </p:cNvPr>
          <p:cNvSpPr txBox="1"/>
          <p:nvPr/>
        </p:nvSpPr>
        <p:spPr>
          <a:xfrm>
            <a:off x="5147732" y="763324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1B3F64"/>
                </a:solidFill>
                <a:latin typeface="Corbel" panose="020B0503020204020204" pitchFamily="34" charset="0"/>
              </a:rPr>
              <a:t>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4AA6917-1D64-E840-9372-8FC44D623DD6}"/>
              </a:ext>
            </a:extLst>
          </p:cNvPr>
          <p:cNvSpPr txBox="1"/>
          <p:nvPr/>
        </p:nvSpPr>
        <p:spPr>
          <a:xfrm>
            <a:off x="9053688" y="763324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chemeClr val="bg1"/>
                </a:solidFill>
                <a:latin typeface="Corbel" panose="020B0503020204020204" pitchFamily="34" charset="0"/>
              </a:rPr>
              <a:t>25%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BE2E4A-52B9-9844-8E2E-71D59BE50197}"/>
              </a:ext>
            </a:extLst>
          </p:cNvPr>
          <p:cNvSpPr txBox="1"/>
          <p:nvPr/>
        </p:nvSpPr>
        <p:spPr>
          <a:xfrm>
            <a:off x="767643" y="1758093"/>
            <a:ext cx="2393245" cy="689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MOOC</a:t>
            </a:r>
            <a:b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sequences</a:t>
            </a:r>
            <a:endParaRPr lang="en-US" sz="2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63502A0-499F-364D-B2ED-B07D987D6AC5}"/>
              </a:ext>
            </a:extLst>
          </p:cNvPr>
          <p:cNvSpPr txBox="1"/>
          <p:nvPr/>
        </p:nvSpPr>
        <p:spPr>
          <a:xfrm>
            <a:off x="4763910" y="1758093"/>
            <a:ext cx="2393245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  <a:t>MOOC</a:t>
            </a:r>
            <a:b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  <a:t>courses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85AF271-081C-0441-A72A-047F28E6941A}"/>
              </a:ext>
            </a:extLst>
          </p:cNvPr>
          <p:cNvSpPr txBox="1"/>
          <p:nvPr/>
        </p:nvSpPr>
        <p:spPr>
          <a:xfrm>
            <a:off x="8523110" y="1702043"/>
            <a:ext cx="247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rbel" panose="020B0503020204020204" pitchFamily="34" charset="0"/>
              </a:rPr>
              <a:t>of our faculty have experience with MOOCs and </a:t>
            </a:r>
            <a:r>
              <a:rPr lang="en-US" sz="16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sequences</a:t>
            </a:r>
            <a:endParaRPr lang="en-US" sz="16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10727F0-9365-4044-8335-1746BC023A61}"/>
              </a:ext>
            </a:extLst>
          </p:cNvPr>
          <p:cNvSpPr txBox="1"/>
          <p:nvPr/>
        </p:nvSpPr>
        <p:spPr>
          <a:xfrm>
            <a:off x="625151" y="6307494"/>
            <a:ext cx="4030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TEACHING AT SCALE  |   IIT TECHFEST 2018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2" grpId="0"/>
      <p:bldP spid="13" grpId="0"/>
      <p:bldP spid="14" grpId="0"/>
      <p:bldP spid="20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200" y="0"/>
            <a:ext cx="8953500" cy="68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5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295" y="419819"/>
            <a:ext cx="5080000" cy="3810000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234" y="419819"/>
            <a:ext cx="5080000" cy="3810000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921" y="3243532"/>
            <a:ext cx="4351547" cy="3263660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247436" y="524566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1997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54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EF14BA5-14D2-5840-83A8-D628C6CB9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0DDF198-C79B-BF4A-9FAD-079039F5C7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13089ED-9596-6642-9D9D-3DD3FDFF7542}"/>
              </a:ext>
            </a:extLst>
          </p:cNvPr>
          <p:cNvSpPr/>
          <p:nvPr/>
        </p:nvSpPr>
        <p:spPr>
          <a:xfrm>
            <a:off x="767643" y="611343"/>
            <a:ext cx="2393245" cy="2393245"/>
          </a:xfrm>
          <a:prstGeom prst="ellipse">
            <a:avLst/>
          </a:prstGeom>
          <a:solidFill>
            <a:srgbClr val="E87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296C36A-4B8F-654E-A097-7D57F5504424}"/>
              </a:ext>
            </a:extLst>
          </p:cNvPr>
          <p:cNvSpPr/>
          <p:nvPr/>
        </p:nvSpPr>
        <p:spPr>
          <a:xfrm>
            <a:off x="4752621" y="611343"/>
            <a:ext cx="2393245" cy="2393245"/>
          </a:xfrm>
          <a:prstGeom prst="ellipse">
            <a:avLst/>
          </a:prstGeom>
          <a:solidFill>
            <a:srgbClr val="FEC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7AC4BBE-B49F-F342-9E53-A40A41685C25}"/>
              </a:ext>
            </a:extLst>
          </p:cNvPr>
          <p:cNvSpPr/>
          <p:nvPr/>
        </p:nvSpPr>
        <p:spPr>
          <a:xfrm>
            <a:off x="8545687" y="611343"/>
            <a:ext cx="2393245" cy="2393245"/>
          </a:xfrm>
          <a:prstGeom prst="ellipse">
            <a:avLst/>
          </a:prstGeom>
          <a:solidFill>
            <a:srgbClr val="1C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70962B1-B163-1143-A213-630813BFF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143" y="5036948"/>
            <a:ext cx="1562643" cy="1562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E960D3E-6185-514D-B54F-C801EF065748}"/>
              </a:ext>
            </a:extLst>
          </p:cNvPr>
          <p:cNvSpPr txBox="1"/>
          <p:nvPr/>
        </p:nvSpPr>
        <p:spPr>
          <a:xfrm>
            <a:off x="1241777" y="763324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1</a:t>
            </a:r>
            <a:endParaRPr lang="en-US" sz="55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455720F-218B-4A47-A0DB-C2CD7AAD47EF}"/>
              </a:ext>
            </a:extLst>
          </p:cNvPr>
          <p:cNvSpPr txBox="1"/>
          <p:nvPr/>
        </p:nvSpPr>
        <p:spPr>
          <a:xfrm>
            <a:off x="5147732" y="763324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rgbClr val="1B3F64"/>
                </a:solidFill>
                <a:latin typeface="Corbel" panose="020B0503020204020204" pitchFamily="34" charset="0"/>
              </a:rPr>
              <a:t>36</a:t>
            </a:r>
            <a:endParaRPr lang="en-US" sz="5500" b="1" dirty="0">
              <a:solidFill>
                <a:srgbClr val="1B3F64"/>
              </a:solidFill>
              <a:latin typeface="Corbel" panose="020B05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4BE2E4A-52B9-9844-8E2E-71D59BE50197}"/>
              </a:ext>
            </a:extLst>
          </p:cNvPr>
          <p:cNvSpPr txBox="1"/>
          <p:nvPr/>
        </p:nvSpPr>
        <p:spPr>
          <a:xfrm>
            <a:off x="767643" y="1758093"/>
            <a:ext cx="2393245" cy="405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Year</a:t>
            </a:r>
            <a:endParaRPr lang="en-US" sz="2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63502A0-499F-364D-B2ED-B07D987D6AC5}"/>
              </a:ext>
            </a:extLst>
          </p:cNvPr>
          <p:cNvSpPr txBox="1"/>
          <p:nvPr/>
        </p:nvSpPr>
        <p:spPr>
          <a:xfrm>
            <a:off x="5192791" y="1758093"/>
            <a:ext cx="15129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smtClean="0">
                <a:solidFill>
                  <a:srgbClr val="1B3F64"/>
                </a:solidFill>
                <a:latin typeface="Corbel" panose="020B0503020204020204" pitchFamily="34" charset="0"/>
              </a:rPr>
              <a:t>1-credit, 4-week courses</a:t>
            </a:r>
            <a:endParaRPr lang="en-US" sz="2400" b="1" dirty="0">
              <a:solidFill>
                <a:srgbClr val="1B3F64"/>
              </a:solidFill>
              <a:latin typeface="Corbel" panose="020B05030202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85AF271-081C-0441-A72A-047F28E6941A}"/>
              </a:ext>
            </a:extLst>
          </p:cNvPr>
          <p:cNvSpPr txBox="1"/>
          <p:nvPr/>
        </p:nvSpPr>
        <p:spPr>
          <a:xfrm>
            <a:off x="8545687" y="996753"/>
            <a:ext cx="2472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Regular interaction with instructors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and students</a:t>
            </a:r>
            <a:endParaRPr lang="en-US" sz="2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10727F0-9365-4044-8335-1746BC023A61}"/>
              </a:ext>
            </a:extLst>
          </p:cNvPr>
          <p:cNvSpPr txBox="1"/>
          <p:nvPr/>
        </p:nvSpPr>
        <p:spPr>
          <a:xfrm>
            <a:off x="625151" y="6307494"/>
            <a:ext cx="4030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TEACHING AT SCALE  |   IIT TECHFEST 2018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08C8C9D-FE6B-D847-B974-E8A19140757B}"/>
              </a:ext>
            </a:extLst>
          </p:cNvPr>
          <p:cNvSpPr txBox="1">
            <a:spLocks/>
          </p:cNvSpPr>
          <p:nvPr/>
        </p:nvSpPr>
        <p:spPr>
          <a:xfrm>
            <a:off x="496682" y="3536199"/>
            <a:ext cx="11198636" cy="124234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/>
              <a:t>Masters in Applied Data </a:t>
            </a:r>
            <a:r>
              <a:rPr lang="en-US" b="1" dirty="0" smtClean="0"/>
              <a:t>Science</a:t>
            </a:r>
          </a:p>
          <a:p>
            <a:pPr algn="ctr">
              <a:lnSpc>
                <a:spcPct val="100000"/>
              </a:lnSpc>
            </a:pPr>
            <a:r>
              <a:rPr lang="en-US" b="1" dirty="0" smtClean="0"/>
              <a:t>(Fall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2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2" grpId="0"/>
      <p:bldP spid="13" grpId="0"/>
      <p:bldP spid="20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400" y="0"/>
            <a:ext cx="983070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86263" y="3257550"/>
            <a:ext cx="342900" cy="1857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EDUCATION For Everybody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448574" y="849399"/>
          <a:ext cx="11404119" cy="5327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6872136" y="725301"/>
            <a:ext cx="4848046" cy="360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998417" y="814892"/>
          <a:ext cx="4595484" cy="3422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8871"/>
                <a:gridCol w="1341769"/>
                <a:gridCol w="955973"/>
                <a:gridCol w="1148871"/>
              </a:tblGrid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Age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Per teacher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Teachers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450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1-2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900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900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3-5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300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900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54316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6-8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u="none" strike="noStrike">
                          <a:effectLst/>
                        </a:rPr>
                        <a:t>360</a:t>
                      </a:r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1080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9-12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1080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12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UG 1-2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480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UG 3-4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Masters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MADS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000" u="none" strike="noStrike">
                          <a:effectLst/>
                        </a:rPr>
                        <a:t>18</a:t>
                      </a:r>
                      <a:endParaRPr lang="fi-FI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20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MOOCS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12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 dirty="0">
                          <a:effectLst/>
                        </a:rPr>
                        <a:t>12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535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Four Week / 12 hour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No lost weeks </a:t>
            </a:r>
            <a:r>
              <a:rPr lang="mr-IN" sz="2800" dirty="0" smtClean="0"/>
              <a:t>–</a:t>
            </a:r>
            <a:r>
              <a:rPr lang="en-US" sz="2800" dirty="0" smtClean="0"/>
              <a:t> Syllabus / Midterm Review / Midterm / Spring Break / Final Review / Final Exam Week</a:t>
            </a:r>
          </a:p>
          <a:p>
            <a:r>
              <a:rPr lang="en-US" sz="2800" dirty="0" smtClean="0"/>
              <a:t>Can compress </a:t>
            </a:r>
            <a:r>
              <a:rPr lang="mr-IN" sz="2800" dirty="0" smtClean="0"/>
              <a:t>–</a:t>
            </a:r>
            <a:r>
              <a:rPr lang="en-US" sz="2800" dirty="0" smtClean="0"/>
              <a:t> boot camp style </a:t>
            </a:r>
            <a:r>
              <a:rPr lang="mr-IN" sz="2800" dirty="0" smtClean="0"/>
              <a:t>–</a:t>
            </a:r>
            <a:r>
              <a:rPr lang="en-US" sz="2800" dirty="0" smtClean="0"/>
              <a:t> stay in the "zone of proximal learning"</a:t>
            </a:r>
          </a:p>
          <a:p>
            <a:r>
              <a:rPr lang="en-US" sz="2800" dirty="0" smtClean="0"/>
              <a:t>If the student was not prepared, less time wasted </a:t>
            </a:r>
            <a:r>
              <a:rPr lang="mr-IN" sz="2800" dirty="0" smtClean="0"/>
              <a:t>–</a:t>
            </a:r>
            <a:r>
              <a:rPr lang="en-US" sz="2800" dirty="0" smtClean="0"/>
              <a:t> quicker circle back</a:t>
            </a:r>
          </a:p>
          <a:p>
            <a:r>
              <a:rPr lang="en-US" sz="2800" dirty="0" smtClean="0"/>
              <a:t>No time to make a project group, and meet 4-5 milestones, figure out roles, make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060163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Sal Khan Did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Accepted the existing K12 curriculum</a:t>
            </a:r>
          </a:p>
          <a:p>
            <a:r>
              <a:rPr lang="en-US" sz="2600" dirty="0" smtClean="0"/>
              <a:t>Ignored standards, interoperability, and reuse</a:t>
            </a:r>
          </a:p>
          <a:p>
            <a:r>
              <a:rPr lang="en-US" sz="2600" dirty="0" smtClean="0"/>
              <a:t>Did not build Open Educational Resources</a:t>
            </a:r>
          </a:p>
          <a:p>
            <a:r>
              <a:rPr lang="en-US" sz="2600" dirty="0" smtClean="0"/>
              <a:t>All about driving teachers and students to his brand</a:t>
            </a:r>
          </a:p>
          <a:p>
            <a:r>
              <a:rPr lang="en-US" sz="2600" dirty="0" smtClean="0"/>
              <a:t>Single instance software </a:t>
            </a:r>
            <a:r>
              <a:rPr lang="mr-IN" sz="2600" dirty="0" smtClean="0"/>
              <a:t>–</a:t>
            </a:r>
            <a:r>
              <a:rPr lang="en-US" sz="2600" dirty="0" smtClean="0"/>
              <a:t> not open source</a:t>
            </a:r>
          </a:p>
          <a:p>
            <a:r>
              <a:rPr lang="en-US" sz="2600" dirty="0" smtClean="0"/>
              <a:t>Silicon valley / entrepreneur mindset </a:t>
            </a:r>
            <a:r>
              <a:rPr lang="mr-IN" sz="2600" dirty="0" smtClean="0"/>
              <a:t>–</a:t>
            </a:r>
            <a:r>
              <a:rPr lang="en-US" sz="2600" dirty="0" smtClean="0"/>
              <a:t> growth / brand</a:t>
            </a:r>
            <a:endParaRPr lang="en-US" sz="2600" dirty="0"/>
          </a:p>
        </p:txBody>
      </p:sp>
      <p:pic>
        <p:nvPicPr>
          <p:cNvPr id="2050" name="Picture 2" descr="ttps://cdn.kastatic.org/images/headshots/sa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2445" y="1656273"/>
            <a:ext cx="2785193" cy="371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62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Education for Everybody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Autofit/>
          </a:bodyPr>
          <a:lstStyle/>
          <a:p>
            <a:r>
              <a:rPr lang="en-US" sz="2000" dirty="0"/>
              <a:t>Open source software</a:t>
            </a:r>
          </a:p>
          <a:p>
            <a:r>
              <a:rPr lang="en-US" sz="2000" dirty="0"/>
              <a:t>Open standards / interoperability</a:t>
            </a:r>
          </a:p>
          <a:p>
            <a:r>
              <a:rPr lang="en-US" sz="2000" dirty="0"/>
              <a:t>Open educational App Store</a:t>
            </a:r>
          </a:p>
          <a:p>
            <a:r>
              <a:rPr lang="en-US" sz="2000" dirty="0"/>
              <a:t>Open book / materials </a:t>
            </a:r>
            <a:r>
              <a:rPr lang="en-US" sz="2000" dirty="0" smtClean="0"/>
              <a:t>/ assessments (</a:t>
            </a:r>
            <a:r>
              <a:rPr lang="en-US" sz="2000" dirty="0" err="1" smtClean="0"/>
              <a:t>MyMathLab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Teach and empower teachers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Teach </a:t>
            </a:r>
            <a:r>
              <a:rPr lang="en-US" sz="2000" b="1" dirty="0"/>
              <a:t>skills</a:t>
            </a:r>
            <a:r>
              <a:rPr lang="en-US" sz="2000" dirty="0"/>
              <a:t> not curriculum </a:t>
            </a:r>
            <a:r>
              <a:rPr lang="mr-IN" sz="2000" dirty="0"/>
              <a:t>–</a:t>
            </a:r>
            <a:r>
              <a:rPr lang="en-US" sz="2000" dirty="0"/>
              <a:t> K12 / dummies / CS</a:t>
            </a:r>
          </a:p>
          <a:p>
            <a:r>
              <a:rPr lang="en-US" sz="2000" dirty="0"/>
              <a:t>If we only have the attention of the student for four weeks, what subset of </a:t>
            </a:r>
            <a:r>
              <a:rPr lang="en-US" sz="2000" dirty="0" smtClean="0"/>
              <a:t>any </a:t>
            </a:r>
            <a:r>
              <a:rPr lang="en-US" sz="2000" dirty="0"/>
              <a:t>topic would we teach?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 b="-4"/>
          <a:stretch/>
        </p:blipFill>
        <p:spPr>
          <a:xfrm>
            <a:off x="7590936" y="990600"/>
            <a:ext cx="3445714" cy="48005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00413" y="5867400"/>
            <a:ext cx="345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www.online.dr-chuck.com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78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for everybody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85925"/>
            <a:ext cx="10131425" cy="4572000"/>
          </a:xfrm>
        </p:spPr>
        <p:txBody>
          <a:bodyPr>
            <a:noAutofit/>
          </a:bodyPr>
          <a:lstStyle/>
          <a:p>
            <a:r>
              <a:rPr lang="en-US" sz="2000" dirty="0" smtClean="0"/>
              <a:t>Python </a:t>
            </a:r>
            <a:r>
              <a:rPr lang="mr-IN" sz="2000" dirty="0" smtClean="0"/>
              <a:t>–</a:t>
            </a:r>
            <a:r>
              <a:rPr lang="en-US" sz="2000" dirty="0" smtClean="0"/>
              <a:t> www.py4e.com</a:t>
            </a:r>
          </a:p>
          <a:p>
            <a:r>
              <a:rPr lang="en-US" sz="2000" dirty="0" smtClean="0"/>
              <a:t>Django </a:t>
            </a:r>
            <a:r>
              <a:rPr lang="mr-IN" sz="2000" dirty="0" smtClean="0"/>
              <a:t>–</a:t>
            </a:r>
            <a:r>
              <a:rPr lang="en-US" sz="2000" dirty="0" smtClean="0"/>
              <a:t> www.dj4e.com</a:t>
            </a:r>
          </a:p>
          <a:p>
            <a:r>
              <a:rPr lang="en-US" sz="2000" dirty="0" smtClean="0"/>
              <a:t>Web Design </a:t>
            </a:r>
            <a:r>
              <a:rPr lang="mr-IN" sz="2000" dirty="0" smtClean="0"/>
              <a:t>–</a:t>
            </a:r>
            <a:r>
              <a:rPr lang="en-US" sz="2000" dirty="0" smtClean="0"/>
              <a:t> www.wd4e.com  (Colleen van Lent)</a:t>
            </a:r>
          </a:p>
          <a:p>
            <a:r>
              <a:rPr lang="en-US" sz="2000" smtClean="0"/>
              <a:t>PostgreSQL </a:t>
            </a:r>
            <a:r>
              <a:rPr lang="mr-IN" sz="2000" dirty="0" smtClean="0"/>
              <a:t>–</a:t>
            </a:r>
            <a:r>
              <a:rPr lang="en-US" sz="2000" dirty="0" smtClean="0"/>
              <a:t> www.pg4e.com</a:t>
            </a:r>
          </a:p>
          <a:p>
            <a:r>
              <a:rPr lang="en-US" sz="2000" dirty="0" smtClean="0"/>
              <a:t>PHP / MySQL</a:t>
            </a:r>
            <a:r>
              <a:rPr lang="mr-IN" sz="2000" dirty="0" smtClean="0"/>
              <a:t>–</a:t>
            </a:r>
            <a:r>
              <a:rPr lang="en-US" sz="2000" dirty="0" smtClean="0"/>
              <a:t> www.wa4e.com</a:t>
            </a:r>
          </a:p>
          <a:p>
            <a:endParaRPr lang="en-US" sz="2000" dirty="0"/>
          </a:p>
          <a:p>
            <a:r>
              <a:rPr lang="en-US" sz="2000" dirty="0" smtClean="0"/>
              <a:t>Hardware/Logic for Everybody </a:t>
            </a:r>
          </a:p>
          <a:p>
            <a:r>
              <a:rPr lang="en-US" sz="2000" dirty="0" smtClean="0"/>
              <a:t>Low-Level Programming for Everybody</a:t>
            </a:r>
          </a:p>
          <a:p>
            <a:r>
              <a:rPr lang="en-US" sz="2000" dirty="0" smtClean="0"/>
              <a:t>Security for Everybody (Rich </a:t>
            </a:r>
            <a:r>
              <a:rPr lang="en-US" sz="2000" dirty="0" err="1" smtClean="0"/>
              <a:t>Enbody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Archiving for Everybody (Paul Conway)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989" y="2065867"/>
            <a:ext cx="5293548" cy="2977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5363" y="5466040"/>
            <a:ext cx="198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www.tsugi.org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713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624"/>
            <a:ext cx="12192000" cy="62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8" y="0"/>
            <a:ext cx="11973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32" y="0"/>
            <a:ext cx="10781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6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714" y="386285"/>
            <a:ext cx="7417844" cy="45086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98137" y="5366432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2004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73" y="3259593"/>
            <a:ext cx="5091583" cy="327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6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387" y="1231344"/>
            <a:ext cx="5881511" cy="44111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0620" y="5226978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smtClean="0">
                <a:solidFill>
                  <a:srgbClr val="FB02FF"/>
                </a:solidFill>
                <a:latin typeface="Gill Sans" charset="0"/>
              </a:rPr>
              <a:t>2005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16791" y="2248619"/>
            <a:ext cx="3955210" cy="1456267"/>
          </a:xfrm>
        </p:spPr>
        <p:txBody>
          <a:bodyPr>
            <a:normAutofit fontScale="90000"/>
          </a:bodyPr>
          <a:lstStyle/>
          <a:p>
            <a:r>
              <a:rPr lang="en-US" smtClean="0"/>
              <a:t>Sakai Meets with the open university technical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8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471</TotalTime>
  <Words>649</Words>
  <Application>Microsoft Macintosh PowerPoint</Application>
  <PresentationFormat>Widescreen</PresentationFormat>
  <Paragraphs>217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Corbel</vt:lpstr>
      <vt:lpstr>Gill Sans</vt:lpstr>
      <vt:lpstr>Mangal</vt:lpstr>
      <vt:lpstr>맑은 고딕</vt:lpstr>
      <vt:lpstr>Celestial</vt:lpstr>
      <vt:lpstr>Beyond MOOCs - Educating Everybody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Sakai Meets with the open university technical team</vt:lpstr>
      <vt:lpstr>Game of Thrones</vt:lpstr>
      <vt:lpstr>Hewlett Foundation  Funding Meeting</vt:lpstr>
      <vt:lpstr>IMS Learning Tools Interoperability Ring of Compliance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Compelling CONTENT For a Million Learners</vt:lpstr>
      <vt:lpstr>Making a MOOC: Three years</vt:lpstr>
      <vt:lpstr>PowerPoint Presentation</vt:lpstr>
      <vt:lpstr>PowerPoint Presentation</vt:lpstr>
      <vt:lpstr>PowerPoint Presentation</vt:lpstr>
      <vt:lpstr>PowerPoint Presentation</vt:lpstr>
      <vt:lpstr>STANDING OUT FROM THE CROWD - Sizzle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Towards EDUCATION For Everybody</vt:lpstr>
      <vt:lpstr>PowerPoint Presentation</vt:lpstr>
      <vt:lpstr>The Four Week / 12 hour format</vt:lpstr>
      <vt:lpstr>What Sal Khan Did Wrong</vt:lpstr>
      <vt:lpstr>Education for Everybody</vt:lpstr>
      <vt:lpstr>Education for everybody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64</cp:revision>
  <dcterms:created xsi:type="dcterms:W3CDTF">2020-01-15T02:51:16Z</dcterms:created>
  <dcterms:modified xsi:type="dcterms:W3CDTF">2020-01-22T11:00:39Z</dcterms:modified>
</cp:coreProperties>
</file>